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147348139" r:id="rId5"/>
    <p:sldId id="2147348140" r:id="rId6"/>
    <p:sldId id="2147348142" r:id="rId7"/>
    <p:sldId id="2147348167" r:id="rId8"/>
    <p:sldId id="2147348175" r:id="rId9"/>
    <p:sldId id="2147348176" r:id="rId10"/>
    <p:sldId id="2147348174" r:id="rId11"/>
    <p:sldId id="2147348153" r:id="rId12"/>
    <p:sldId id="2147348171" r:id="rId13"/>
    <p:sldId id="2147348168" r:id="rId14"/>
    <p:sldId id="2147348177" r:id="rId15"/>
    <p:sldId id="2147348179" r:id="rId16"/>
    <p:sldId id="2147348180" r:id="rId17"/>
    <p:sldId id="2147348154" r:id="rId18"/>
    <p:sldId id="2147348172" r:id="rId19"/>
    <p:sldId id="2147348170" r:id="rId20"/>
    <p:sldId id="2147348184" r:id="rId21"/>
    <p:sldId id="2147348183" r:id="rId22"/>
    <p:sldId id="2147348155" r:id="rId23"/>
    <p:sldId id="2147348173" r:id="rId24"/>
    <p:sldId id="2147348185" r:id="rId25"/>
    <p:sldId id="2147348181" r:id="rId26"/>
    <p:sldId id="2147348182" r:id="rId2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163166-3486-5958-4CEB-4E766A4E63F9}" name="Jonathan White" initials="JW" userId="S::Jonathan.White@sectra.com::be9571f9-9575-4c24-822b-9d5ebad1b1e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A6A6A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280" autoAdjust="0"/>
  </p:normalViewPr>
  <p:slideViewPr>
    <p:cSldViewPr snapToGrid="0">
      <p:cViewPr varScale="1">
        <p:scale>
          <a:sx n="82" d="100"/>
          <a:sy n="82" d="100"/>
        </p:scale>
        <p:origin x="1674" y="7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k Penn" userId="9df00b80-adef-45c9-98dc-132c675bb3d4" providerId="ADAL" clId="{425377E7-CCFD-499D-A958-BF3F2C35731B}"/>
    <pc:docChg chg="delSld modSld">
      <pc:chgData name="Kirk Penn" userId="9df00b80-adef-45c9-98dc-132c675bb3d4" providerId="ADAL" clId="{425377E7-CCFD-499D-A958-BF3F2C35731B}" dt="2024-05-27T21:42:58.762" v="55" actId="47"/>
      <pc:docMkLst>
        <pc:docMk/>
      </pc:docMkLst>
      <pc:sldChg chg="del">
        <pc:chgData name="Kirk Penn" userId="9df00b80-adef-45c9-98dc-132c675bb3d4" providerId="ADAL" clId="{425377E7-CCFD-499D-A958-BF3F2C35731B}" dt="2024-05-27T06:30:38.263" v="0" actId="47"/>
        <pc:sldMkLst>
          <pc:docMk/>
          <pc:sldMk cId="3309599447" sldId="1667"/>
        </pc:sldMkLst>
      </pc:sldChg>
      <pc:sldChg chg="del">
        <pc:chgData name="Kirk Penn" userId="9df00b80-adef-45c9-98dc-132c675bb3d4" providerId="ADAL" clId="{425377E7-CCFD-499D-A958-BF3F2C35731B}" dt="2024-05-27T06:30:38.263" v="0" actId="47"/>
        <pc:sldMkLst>
          <pc:docMk/>
          <pc:sldMk cId="2932539279" sldId="2141411796"/>
        </pc:sldMkLst>
      </pc:sldChg>
      <pc:sldChg chg="del">
        <pc:chgData name="Kirk Penn" userId="9df00b80-adef-45c9-98dc-132c675bb3d4" providerId="ADAL" clId="{425377E7-CCFD-499D-A958-BF3F2C35731B}" dt="2024-05-27T06:30:38.263" v="0" actId="47"/>
        <pc:sldMkLst>
          <pc:docMk/>
          <pc:sldMk cId="149141443" sldId="2141411806"/>
        </pc:sldMkLst>
      </pc:sldChg>
      <pc:sldChg chg="del">
        <pc:chgData name="Kirk Penn" userId="9df00b80-adef-45c9-98dc-132c675bb3d4" providerId="ADAL" clId="{425377E7-CCFD-499D-A958-BF3F2C35731B}" dt="2024-05-27T06:31:19.032" v="1" actId="47"/>
        <pc:sldMkLst>
          <pc:docMk/>
          <pc:sldMk cId="1271436875" sldId="2147348122"/>
        </pc:sldMkLst>
      </pc:sldChg>
      <pc:sldChg chg="del">
        <pc:chgData name="Kirk Penn" userId="9df00b80-adef-45c9-98dc-132c675bb3d4" providerId="ADAL" clId="{425377E7-CCFD-499D-A958-BF3F2C35731B}" dt="2024-05-27T06:30:38.263" v="0" actId="47"/>
        <pc:sldMkLst>
          <pc:docMk/>
          <pc:sldMk cId="1225528308" sldId="2147348123"/>
        </pc:sldMkLst>
      </pc:sldChg>
      <pc:sldChg chg="del">
        <pc:chgData name="Kirk Penn" userId="9df00b80-adef-45c9-98dc-132c675bb3d4" providerId="ADAL" clId="{425377E7-CCFD-499D-A958-BF3F2C35731B}" dt="2024-05-27T06:30:38.263" v="0" actId="47"/>
        <pc:sldMkLst>
          <pc:docMk/>
          <pc:sldMk cId="2863259732" sldId="2147348124"/>
        </pc:sldMkLst>
      </pc:sldChg>
      <pc:sldChg chg="del">
        <pc:chgData name="Kirk Penn" userId="9df00b80-adef-45c9-98dc-132c675bb3d4" providerId="ADAL" clId="{425377E7-CCFD-499D-A958-BF3F2C35731B}" dt="2024-05-27T06:30:38.263" v="0" actId="47"/>
        <pc:sldMkLst>
          <pc:docMk/>
          <pc:sldMk cId="225251569" sldId="2147348125"/>
        </pc:sldMkLst>
      </pc:sldChg>
      <pc:sldChg chg="del">
        <pc:chgData name="Kirk Penn" userId="9df00b80-adef-45c9-98dc-132c675bb3d4" providerId="ADAL" clId="{425377E7-CCFD-499D-A958-BF3F2C35731B}" dt="2024-05-27T06:30:38.263" v="0" actId="47"/>
        <pc:sldMkLst>
          <pc:docMk/>
          <pc:sldMk cId="3228959994" sldId="2147348126"/>
        </pc:sldMkLst>
      </pc:sldChg>
      <pc:sldChg chg="del">
        <pc:chgData name="Kirk Penn" userId="9df00b80-adef-45c9-98dc-132c675bb3d4" providerId="ADAL" clId="{425377E7-CCFD-499D-A958-BF3F2C35731B}" dt="2024-05-27T06:31:19.032" v="1" actId="47"/>
        <pc:sldMkLst>
          <pc:docMk/>
          <pc:sldMk cId="1589320481" sldId="2147348127"/>
        </pc:sldMkLst>
      </pc:sldChg>
      <pc:sldChg chg="del">
        <pc:chgData name="Kirk Penn" userId="9df00b80-adef-45c9-98dc-132c675bb3d4" providerId="ADAL" clId="{425377E7-CCFD-499D-A958-BF3F2C35731B}" dt="2024-05-27T06:30:38.263" v="0" actId="47"/>
        <pc:sldMkLst>
          <pc:docMk/>
          <pc:sldMk cId="1087157902" sldId="2147348128"/>
        </pc:sldMkLst>
      </pc:sldChg>
      <pc:sldChg chg="del">
        <pc:chgData name="Kirk Penn" userId="9df00b80-adef-45c9-98dc-132c675bb3d4" providerId="ADAL" clId="{425377E7-CCFD-499D-A958-BF3F2C35731B}" dt="2024-05-27T06:30:38.263" v="0" actId="47"/>
        <pc:sldMkLst>
          <pc:docMk/>
          <pc:sldMk cId="3476215383" sldId="2147348129"/>
        </pc:sldMkLst>
      </pc:sldChg>
      <pc:sldChg chg="del">
        <pc:chgData name="Kirk Penn" userId="9df00b80-adef-45c9-98dc-132c675bb3d4" providerId="ADAL" clId="{425377E7-CCFD-499D-A958-BF3F2C35731B}" dt="2024-05-27T06:30:38.263" v="0" actId="47"/>
        <pc:sldMkLst>
          <pc:docMk/>
          <pc:sldMk cId="2045079235" sldId="2147348130"/>
        </pc:sldMkLst>
      </pc:sldChg>
      <pc:sldChg chg="del">
        <pc:chgData name="Kirk Penn" userId="9df00b80-adef-45c9-98dc-132c675bb3d4" providerId="ADAL" clId="{425377E7-CCFD-499D-A958-BF3F2C35731B}" dt="2024-05-27T06:30:38.263" v="0" actId="47"/>
        <pc:sldMkLst>
          <pc:docMk/>
          <pc:sldMk cId="328124796" sldId="2147348131"/>
        </pc:sldMkLst>
      </pc:sldChg>
      <pc:sldChg chg="del">
        <pc:chgData name="Kirk Penn" userId="9df00b80-adef-45c9-98dc-132c675bb3d4" providerId="ADAL" clId="{425377E7-CCFD-499D-A958-BF3F2C35731B}" dt="2024-05-27T06:30:38.263" v="0" actId="47"/>
        <pc:sldMkLst>
          <pc:docMk/>
          <pc:sldMk cId="4207789749" sldId="2147348132"/>
        </pc:sldMkLst>
      </pc:sldChg>
      <pc:sldChg chg="del">
        <pc:chgData name="Kirk Penn" userId="9df00b80-adef-45c9-98dc-132c675bb3d4" providerId="ADAL" clId="{425377E7-CCFD-499D-A958-BF3F2C35731B}" dt="2024-05-27T06:30:38.263" v="0" actId="47"/>
        <pc:sldMkLst>
          <pc:docMk/>
          <pc:sldMk cId="10009128" sldId="2147348134"/>
        </pc:sldMkLst>
      </pc:sldChg>
      <pc:sldChg chg="del">
        <pc:chgData name="Kirk Penn" userId="9df00b80-adef-45c9-98dc-132c675bb3d4" providerId="ADAL" clId="{425377E7-CCFD-499D-A958-BF3F2C35731B}" dt="2024-05-27T06:30:38.263" v="0" actId="47"/>
        <pc:sldMkLst>
          <pc:docMk/>
          <pc:sldMk cId="1866012860" sldId="2147348135"/>
        </pc:sldMkLst>
      </pc:sldChg>
      <pc:sldChg chg="del">
        <pc:chgData name="Kirk Penn" userId="9df00b80-adef-45c9-98dc-132c675bb3d4" providerId="ADAL" clId="{425377E7-CCFD-499D-A958-BF3F2C35731B}" dt="2024-05-27T06:30:38.263" v="0" actId="47"/>
        <pc:sldMkLst>
          <pc:docMk/>
          <pc:sldMk cId="2461906638" sldId="2147348136"/>
        </pc:sldMkLst>
      </pc:sldChg>
      <pc:sldChg chg="del">
        <pc:chgData name="Kirk Penn" userId="9df00b80-adef-45c9-98dc-132c675bb3d4" providerId="ADAL" clId="{425377E7-CCFD-499D-A958-BF3F2C35731B}" dt="2024-05-27T06:30:38.263" v="0" actId="47"/>
        <pc:sldMkLst>
          <pc:docMk/>
          <pc:sldMk cId="961766189" sldId="2147348137"/>
        </pc:sldMkLst>
      </pc:sldChg>
      <pc:sldChg chg="modSp mod">
        <pc:chgData name="Kirk Penn" userId="9df00b80-adef-45c9-98dc-132c675bb3d4" providerId="ADAL" clId="{425377E7-CCFD-499D-A958-BF3F2C35731B}" dt="2024-05-27T21:40:33.898" v="32" actId="404"/>
        <pc:sldMkLst>
          <pc:docMk/>
          <pc:sldMk cId="3362329568" sldId="2147348139"/>
        </pc:sldMkLst>
        <pc:spChg chg="mod">
          <ac:chgData name="Kirk Penn" userId="9df00b80-adef-45c9-98dc-132c675bb3d4" providerId="ADAL" clId="{425377E7-CCFD-499D-A958-BF3F2C35731B}" dt="2024-05-27T21:40:33.898" v="32" actId="404"/>
          <ac:spMkLst>
            <pc:docMk/>
            <pc:sldMk cId="3362329568" sldId="2147348139"/>
            <ac:spMk id="7" creationId="{EF95AAF8-3DA8-B663-4F03-85BA01217134}"/>
          </ac:spMkLst>
        </pc:spChg>
      </pc:sldChg>
      <pc:sldChg chg="modSp mod">
        <pc:chgData name="Kirk Penn" userId="9df00b80-adef-45c9-98dc-132c675bb3d4" providerId="ADAL" clId="{425377E7-CCFD-499D-A958-BF3F2C35731B}" dt="2024-05-27T21:40:46.401" v="38" actId="20577"/>
        <pc:sldMkLst>
          <pc:docMk/>
          <pc:sldMk cId="846509996" sldId="2147348140"/>
        </pc:sldMkLst>
        <pc:spChg chg="mod">
          <ac:chgData name="Kirk Penn" userId="9df00b80-adef-45c9-98dc-132c675bb3d4" providerId="ADAL" clId="{425377E7-CCFD-499D-A958-BF3F2C35731B}" dt="2024-05-27T21:40:46.401" v="38" actId="20577"/>
          <ac:spMkLst>
            <pc:docMk/>
            <pc:sldMk cId="846509996" sldId="2147348140"/>
            <ac:spMk id="2" creationId="{F2DE8C13-4805-EFCC-DBAA-597AF200FF5D}"/>
          </ac:spMkLst>
        </pc:spChg>
      </pc:sldChg>
      <pc:sldChg chg="modSp del mod">
        <pc:chgData name="Kirk Penn" userId="9df00b80-adef-45c9-98dc-132c675bb3d4" providerId="ADAL" clId="{425377E7-CCFD-499D-A958-BF3F2C35731B}" dt="2024-05-27T21:42:19.363" v="52" actId="47"/>
        <pc:sldMkLst>
          <pc:docMk/>
          <pc:sldMk cId="2253336420" sldId="2147348141"/>
        </pc:sldMkLst>
        <pc:spChg chg="mod">
          <ac:chgData name="Kirk Penn" userId="9df00b80-adef-45c9-98dc-132c675bb3d4" providerId="ADAL" clId="{425377E7-CCFD-499D-A958-BF3F2C35731B}" dt="2024-05-27T21:41:52.793" v="51" actId="20577"/>
          <ac:spMkLst>
            <pc:docMk/>
            <pc:sldMk cId="2253336420" sldId="2147348141"/>
            <ac:spMk id="7" creationId="{44E9E06D-D6CF-FEFA-0817-A8BEB8BD47B8}"/>
          </ac:spMkLst>
        </pc:spChg>
      </pc:sldChg>
      <pc:sldChg chg="modNotesTx">
        <pc:chgData name="Kirk Penn" userId="9df00b80-adef-45c9-98dc-132c675bb3d4" providerId="ADAL" clId="{425377E7-CCFD-499D-A958-BF3F2C35731B}" dt="2024-05-27T21:41:25.043" v="47" actId="6549"/>
        <pc:sldMkLst>
          <pc:docMk/>
          <pc:sldMk cId="1741442594" sldId="2147348142"/>
        </pc:sldMkLst>
      </pc:sldChg>
      <pc:sldChg chg="del">
        <pc:chgData name="Kirk Penn" userId="9df00b80-adef-45c9-98dc-132c675bb3d4" providerId="ADAL" clId="{425377E7-CCFD-499D-A958-BF3F2C35731B}" dt="2024-05-27T21:42:30.138" v="53" actId="47"/>
        <pc:sldMkLst>
          <pc:docMk/>
          <pc:sldMk cId="2817122802" sldId="2147348143"/>
        </pc:sldMkLst>
      </pc:sldChg>
      <pc:sldChg chg="del">
        <pc:chgData name="Kirk Penn" userId="9df00b80-adef-45c9-98dc-132c675bb3d4" providerId="ADAL" clId="{425377E7-CCFD-499D-A958-BF3F2C35731B}" dt="2024-05-27T21:42:45.189" v="54" actId="47"/>
        <pc:sldMkLst>
          <pc:docMk/>
          <pc:sldMk cId="1114681971" sldId="2147348145"/>
        </pc:sldMkLst>
      </pc:sldChg>
      <pc:sldChg chg="del">
        <pc:chgData name="Kirk Penn" userId="9df00b80-adef-45c9-98dc-132c675bb3d4" providerId="ADAL" clId="{425377E7-CCFD-499D-A958-BF3F2C35731B}" dt="2024-05-27T21:42:58.762" v="55" actId="47"/>
        <pc:sldMkLst>
          <pc:docMk/>
          <pc:sldMk cId="4223567502" sldId="2147348147"/>
        </pc:sldMkLst>
      </pc:sldChg>
      <pc:sldChg chg="del">
        <pc:chgData name="Kirk Penn" userId="9df00b80-adef-45c9-98dc-132c675bb3d4" providerId="ADAL" clId="{425377E7-CCFD-499D-A958-BF3F2C35731B}" dt="2024-05-27T06:31:19.032" v="1" actId="47"/>
        <pc:sldMkLst>
          <pc:docMk/>
          <pc:sldMk cId="1905207218" sldId="2147348148"/>
        </pc:sldMkLst>
      </pc:sldChg>
      <pc:sldChg chg="del">
        <pc:chgData name="Kirk Penn" userId="9df00b80-adef-45c9-98dc-132c675bb3d4" providerId="ADAL" clId="{425377E7-CCFD-499D-A958-BF3F2C35731B}" dt="2024-05-27T06:30:38.263" v="0" actId="47"/>
        <pc:sldMkLst>
          <pc:docMk/>
          <pc:sldMk cId="2863931523" sldId="2147348149"/>
        </pc:sldMkLst>
      </pc:sldChg>
      <pc:sldChg chg="del">
        <pc:chgData name="Kirk Penn" userId="9df00b80-adef-45c9-98dc-132c675bb3d4" providerId="ADAL" clId="{425377E7-CCFD-499D-A958-BF3F2C35731B}" dt="2024-05-27T06:30:38.263" v="0" actId="47"/>
        <pc:sldMkLst>
          <pc:docMk/>
          <pc:sldMk cId="3048573293" sldId="2147348150"/>
        </pc:sldMkLst>
      </pc:sldChg>
      <pc:sldChg chg="del">
        <pc:chgData name="Kirk Penn" userId="9df00b80-adef-45c9-98dc-132c675bb3d4" providerId="ADAL" clId="{425377E7-CCFD-499D-A958-BF3F2C35731B}" dt="2024-05-27T06:30:38.263" v="0" actId="47"/>
        <pc:sldMkLst>
          <pc:docMk/>
          <pc:sldMk cId="1997939136" sldId="2147348151"/>
        </pc:sldMkLst>
      </pc:sldChg>
      <pc:sldChg chg="del">
        <pc:chgData name="Kirk Penn" userId="9df00b80-adef-45c9-98dc-132c675bb3d4" providerId="ADAL" clId="{425377E7-CCFD-499D-A958-BF3F2C35731B}" dt="2024-05-27T06:30:38.263" v="0" actId="47"/>
        <pc:sldMkLst>
          <pc:docMk/>
          <pc:sldMk cId="3344504506" sldId="2147348152"/>
        </pc:sldMkLst>
      </pc:sldChg>
      <pc:sldChg chg="del">
        <pc:chgData name="Kirk Penn" userId="9df00b80-adef-45c9-98dc-132c675bb3d4" providerId="ADAL" clId="{425377E7-CCFD-499D-A958-BF3F2C35731B}" dt="2024-05-27T06:30:38.263" v="0" actId="47"/>
        <pc:sldMkLst>
          <pc:docMk/>
          <pc:sldMk cId="811787767" sldId="2147348156"/>
        </pc:sldMkLst>
      </pc:sldChg>
      <pc:sldChg chg="del">
        <pc:chgData name="Kirk Penn" userId="9df00b80-adef-45c9-98dc-132c675bb3d4" providerId="ADAL" clId="{425377E7-CCFD-499D-A958-BF3F2C35731B}" dt="2024-05-27T06:30:38.263" v="0" actId="47"/>
        <pc:sldMkLst>
          <pc:docMk/>
          <pc:sldMk cId="1060945607" sldId="2147348157"/>
        </pc:sldMkLst>
      </pc:sldChg>
      <pc:sldChg chg="del">
        <pc:chgData name="Kirk Penn" userId="9df00b80-adef-45c9-98dc-132c675bb3d4" providerId="ADAL" clId="{425377E7-CCFD-499D-A958-BF3F2C35731B}" dt="2024-05-27T06:30:38.263" v="0" actId="47"/>
        <pc:sldMkLst>
          <pc:docMk/>
          <pc:sldMk cId="107931245" sldId="2147348158"/>
        </pc:sldMkLst>
      </pc:sldChg>
      <pc:sldChg chg="del">
        <pc:chgData name="Kirk Penn" userId="9df00b80-adef-45c9-98dc-132c675bb3d4" providerId="ADAL" clId="{425377E7-CCFD-499D-A958-BF3F2C35731B}" dt="2024-05-27T06:30:38.263" v="0" actId="47"/>
        <pc:sldMkLst>
          <pc:docMk/>
          <pc:sldMk cId="811309346" sldId="2147348159"/>
        </pc:sldMkLst>
      </pc:sldChg>
      <pc:sldChg chg="del">
        <pc:chgData name="Kirk Penn" userId="9df00b80-adef-45c9-98dc-132c675bb3d4" providerId="ADAL" clId="{425377E7-CCFD-499D-A958-BF3F2C35731B}" dt="2024-05-27T06:30:38.263" v="0" actId="47"/>
        <pc:sldMkLst>
          <pc:docMk/>
          <pc:sldMk cId="3151620313" sldId="2147348160"/>
        </pc:sldMkLst>
      </pc:sldChg>
      <pc:sldChg chg="del">
        <pc:chgData name="Kirk Penn" userId="9df00b80-adef-45c9-98dc-132c675bb3d4" providerId="ADAL" clId="{425377E7-CCFD-499D-A958-BF3F2C35731B}" dt="2024-05-27T06:30:38.263" v="0" actId="47"/>
        <pc:sldMkLst>
          <pc:docMk/>
          <pc:sldMk cId="4109537526" sldId="2147348161"/>
        </pc:sldMkLst>
      </pc:sldChg>
      <pc:sldChg chg="del">
        <pc:chgData name="Kirk Penn" userId="9df00b80-adef-45c9-98dc-132c675bb3d4" providerId="ADAL" clId="{425377E7-CCFD-499D-A958-BF3F2C35731B}" dt="2024-05-27T06:30:38.263" v="0" actId="47"/>
        <pc:sldMkLst>
          <pc:docMk/>
          <pc:sldMk cId="1247284325" sldId="2147348162"/>
        </pc:sldMkLst>
      </pc:sldChg>
      <pc:sldChg chg="del">
        <pc:chgData name="Kirk Penn" userId="9df00b80-adef-45c9-98dc-132c675bb3d4" providerId="ADAL" clId="{425377E7-CCFD-499D-A958-BF3F2C35731B}" dt="2024-05-27T06:30:38.263" v="0" actId="47"/>
        <pc:sldMkLst>
          <pc:docMk/>
          <pc:sldMk cId="1675452519" sldId="2147348163"/>
        </pc:sldMkLst>
      </pc:sldChg>
      <pc:sldChg chg="del">
        <pc:chgData name="Kirk Penn" userId="9df00b80-adef-45c9-98dc-132c675bb3d4" providerId="ADAL" clId="{425377E7-CCFD-499D-A958-BF3F2C35731B}" dt="2024-05-27T06:30:38.263" v="0" actId="47"/>
        <pc:sldMkLst>
          <pc:docMk/>
          <pc:sldMk cId="1126716880" sldId="2147348164"/>
        </pc:sldMkLst>
      </pc:sldChg>
      <pc:sldChg chg="del">
        <pc:chgData name="Kirk Penn" userId="9df00b80-adef-45c9-98dc-132c675bb3d4" providerId="ADAL" clId="{425377E7-CCFD-499D-A958-BF3F2C35731B}" dt="2024-05-27T06:30:38.263" v="0" actId="47"/>
        <pc:sldMkLst>
          <pc:docMk/>
          <pc:sldMk cId="3546171943" sldId="2147348165"/>
        </pc:sldMkLst>
      </pc:sldChg>
      <pc:sldChg chg="del">
        <pc:chgData name="Kirk Penn" userId="9df00b80-adef-45c9-98dc-132c675bb3d4" providerId="ADAL" clId="{425377E7-CCFD-499D-A958-BF3F2C35731B}" dt="2024-05-27T06:30:38.263" v="0" actId="47"/>
        <pc:sldMkLst>
          <pc:docMk/>
          <pc:sldMk cId="1664172937" sldId="2147348166"/>
        </pc:sldMkLst>
      </pc:sldChg>
      <pc:sldChg chg="del">
        <pc:chgData name="Kirk Penn" userId="9df00b80-adef-45c9-98dc-132c675bb3d4" providerId="ADAL" clId="{425377E7-CCFD-499D-A958-BF3F2C35731B}" dt="2024-05-27T06:30:38.263" v="0" actId="47"/>
        <pc:sldMkLst>
          <pc:docMk/>
          <pc:sldMk cId="77937572" sldId="2147348186"/>
        </pc:sldMkLst>
      </pc:sldChg>
      <pc:sldChg chg="del">
        <pc:chgData name="Kirk Penn" userId="9df00b80-adef-45c9-98dc-132c675bb3d4" providerId="ADAL" clId="{425377E7-CCFD-499D-A958-BF3F2C35731B}" dt="2024-05-27T06:30:38.263" v="0" actId="47"/>
        <pc:sldMkLst>
          <pc:docMk/>
          <pc:sldMk cId="225431202" sldId="2147348187"/>
        </pc:sldMkLst>
      </pc:sldChg>
      <pc:sldChg chg="del">
        <pc:chgData name="Kirk Penn" userId="9df00b80-adef-45c9-98dc-132c675bb3d4" providerId="ADAL" clId="{425377E7-CCFD-499D-A958-BF3F2C35731B}" dt="2024-05-27T06:30:38.263" v="0" actId="47"/>
        <pc:sldMkLst>
          <pc:docMk/>
          <pc:sldMk cId="2231185778" sldId="2147348188"/>
        </pc:sldMkLst>
      </pc:sldChg>
      <pc:sldChg chg="del">
        <pc:chgData name="Kirk Penn" userId="9df00b80-adef-45c9-98dc-132c675bb3d4" providerId="ADAL" clId="{425377E7-CCFD-499D-A958-BF3F2C35731B}" dt="2024-05-27T06:30:38.263" v="0" actId="47"/>
        <pc:sldMkLst>
          <pc:docMk/>
          <pc:sldMk cId="554715433" sldId="2147348189"/>
        </pc:sldMkLst>
      </pc:sldChg>
      <pc:sldChg chg="del">
        <pc:chgData name="Kirk Penn" userId="9df00b80-adef-45c9-98dc-132c675bb3d4" providerId="ADAL" clId="{425377E7-CCFD-499D-A958-BF3F2C35731B}" dt="2024-05-27T06:30:38.263" v="0" actId="47"/>
        <pc:sldMkLst>
          <pc:docMk/>
          <pc:sldMk cId="475219457" sldId="2147348190"/>
        </pc:sldMkLst>
      </pc:sldChg>
      <pc:sldChg chg="del">
        <pc:chgData name="Kirk Penn" userId="9df00b80-adef-45c9-98dc-132c675bb3d4" providerId="ADAL" clId="{425377E7-CCFD-499D-A958-BF3F2C35731B}" dt="2024-05-27T06:30:38.263" v="0" actId="47"/>
        <pc:sldMkLst>
          <pc:docMk/>
          <pc:sldMk cId="3356793523" sldId="2147348191"/>
        </pc:sldMkLst>
      </pc:sldChg>
      <pc:sldChg chg="del">
        <pc:chgData name="Kirk Penn" userId="9df00b80-adef-45c9-98dc-132c675bb3d4" providerId="ADAL" clId="{425377E7-CCFD-499D-A958-BF3F2C35731B}" dt="2024-05-27T06:30:38.263" v="0" actId="47"/>
        <pc:sldMkLst>
          <pc:docMk/>
          <pc:sldMk cId="2878439570" sldId="2147348192"/>
        </pc:sldMkLst>
      </pc:sldChg>
      <pc:sldChg chg="del">
        <pc:chgData name="Kirk Penn" userId="9df00b80-adef-45c9-98dc-132c675bb3d4" providerId="ADAL" clId="{425377E7-CCFD-499D-A958-BF3F2C35731B}" dt="2024-05-27T06:30:38.263" v="0" actId="47"/>
        <pc:sldMkLst>
          <pc:docMk/>
          <pc:sldMk cId="1877142873" sldId="2147348193"/>
        </pc:sldMkLst>
      </pc:sldChg>
      <pc:sldChg chg="del">
        <pc:chgData name="Kirk Penn" userId="9df00b80-adef-45c9-98dc-132c675bb3d4" providerId="ADAL" clId="{425377E7-CCFD-499D-A958-BF3F2C35731B}" dt="2024-05-27T06:30:38.263" v="0" actId="47"/>
        <pc:sldMkLst>
          <pc:docMk/>
          <pc:sldMk cId="3913518723" sldId="2147348194"/>
        </pc:sldMkLst>
      </pc:sldChg>
      <pc:sldChg chg="del">
        <pc:chgData name="Kirk Penn" userId="9df00b80-adef-45c9-98dc-132c675bb3d4" providerId="ADAL" clId="{425377E7-CCFD-499D-A958-BF3F2C35731B}" dt="2024-05-27T06:30:38.263" v="0" actId="47"/>
        <pc:sldMkLst>
          <pc:docMk/>
          <pc:sldMk cId="1424401448" sldId="2147348195"/>
        </pc:sldMkLst>
      </pc:sldChg>
      <pc:sldChg chg="del">
        <pc:chgData name="Kirk Penn" userId="9df00b80-adef-45c9-98dc-132c675bb3d4" providerId="ADAL" clId="{425377E7-CCFD-499D-A958-BF3F2C35731B}" dt="2024-05-27T06:31:19.032" v="1" actId="47"/>
        <pc:sldMkLst>
          <pc:docMk/>
          <pc:sldMk cId="457700057" sldId="21473481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F7051AA-FEA2-4FD6-AB03-4413FDD0B4F7}" type="datetimeFigureOut">
              <a:rPr lang="en-AU" smtClean="0"/>
              <a:t>28/05/2024</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F811F13-A2D0-4763-B2D2-6AC138620C2E}" type="slidenum">
              <a:rPr lang="en-AU" smtClean="0"/>
              <a:t>‹#›</a:t>
            </a:fld>
            <a:endParaRPr lang="en-AU"/>
          </a:p>
        </p:txBody>
      </p:sp>
    </p:spTree>
    <p:extLst>
      <p:ext uri="{BB962C8B-B14F-4D97-AF65-F5344CB8AC3E}">
        <p14:creationId xmlns:p14="http://schemas.microsoft.com/office/powerpoint/2010/main" val="130197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909D9-6649-C0D8-227B-974925C9E8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D00210-3CAC-8BB2-6A8E-0BA0576D31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D17136-8D9A-456B-4277-C17E69674343}"/>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6A323059-8E10-CB48-E9A1-B1987685D1A3}"/>
              </a:ext>
            </a:extLst>
          </p:cNvPr>
          <p:cNvSpPr>
            <a:spLocks noGrp="1"/>
          </p:cNvSpPr>
          <p:nvPr>
            <p:ph type="sldNum" sz="quarter" idx="5"/>
          </p:nvPr>
        </p:nvSpPr>
        <p:spPr/>
        <p:txBody>
          <a:bodyPr/>
          <a:lstStyle/>
          <a:p>
            <a:fld id="{2E7D2F9E-D167-4ED3-83EC-AE46EA34BEC3}" type="slidenum">
              <a:rPr lang="en-US" smtClean="0"/>
              <a:pPr/>
              <a:t>1</a:t>
            </a:fld>
            <a:endParaRPr lang="en-US"/>
          </a:p>
        </p:txBody>
      </p:sp>
    </p:spTree>
    <p:extLst>
      <p:ext uri="{BB962C8B-B14F-4D97-AF65-F5344CB8AC3E}">
        <p14:creationId xmlns:p14="http://schemas.microsoft.com/office/powerpoint/2010/main" val="1973208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F8254-55FF-DAFB-D049-08F3D33C56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045F63-B712-09C0-0341-1199FAD51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D33DF-A33B-CACF-DECD-B1ECB9A0D76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BA515F6-024B-1550-419C-AC48483ADFE2}"/>
              </a:ext>
            </a:extLst>
          </p:cNvPr>
          <p:cNvSpPr>
            <a:spLocks noGrp="1"/>
          </p:cNvSpPr>
          <p:nvPr>
            <p:ph type="sldNum" sz="quarter" idx="5"/>
          </p:nvPr>
        </p:nvSpPr>
        <p:spPr/>
        <p:txBody>
          <a:bodyPr/>
          <a:lstStyle/>
          <a:p>
            <a:fld id="{E96C8070-56AE-4C0B-A5AB-D878A26E153D}" type="slidenum">
              <a:rPr lang="en-AU" smtClean="0"/>
              <a:pPr/>
              <a:t>10</a:t>
            </a:fld>
            <a:endParaRPr lang="en-AU"/>
          </a:p>
        </p:txBody>
      </p:sp>
    </p:spTree>
    <p:extLst>
      <p:ext uri="{BB962C8B-B14F-4D97-AF65-F5344CB8AC3E}">
        <p14:creationId xmlns:p14="http://schemas.microsoft.com/office/powerpoint/2010/main" val="3679932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F8254-55FF-DAFB-D049-08F3D33C56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045F63-B712-09C0-0341-1199FAD51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D33DF-A33B-CACF-DECD-B1ECB9A0D76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BA515F6-024B-1550-419C-AC48483ADFE2}"/>
              </a:ext>
            </a:extLst>
          </p:cNvPr>
          <p:cNvSpPr>
            <a:spLocks noGrp="1"/>
          </p:cNvSpPr>
          <p:nvPr>
            <p:ph type="sldNum" sz="quarter" idx="5"/>
          </p:nvPr>
        </p:nvSpPr>
        <p:spPr/>
        <p:txBody>
          <a:bodyPr/>
          <a:lstStyle/>
          <a:p>
            <a:fld id="{E96C8070-56AE-4C0B-A5AB-D878A26E153D}" type="slidenum">
              <a:rPr lang="en-AU" smtClean="0"/>
              <a:pPr/>
              <a:t>11</a:t>
            </a:fld>
            <a:endParaRPr lang="en-AU"/>
          </a:p>
        </p:txBody>
      </p:sp>
    </p:spTree>
    <p:extLst>
      <p:ext uri="{BB962C8B-B14F-4D97-AF65-F5344CB8AC3E}">
        <p14:creationId xmlns:p14="http://schemas.microsoft.com/office/powerpoint/2010/main" val="1185404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F8254-55FF-DAFB-D049-08F3D33C56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045F63-B712-09C0-0341-1199FAD51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D33DF-A33B-CACF-DECD-B1ECB9A0D76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BA515F6-024B-1550-419C-AC48483ADFE2}"/>
              </a:ext>
            </a:extLst>
          </p:cNvPr>
          <p:cNvSpPr>
            <a:spLocks noGrp="1"/>
          </p:cNvSpPr>
          <p:nvPr>
            <p:ph type="sldNum" sz="quarter" idx="5"/>
          </p:nvPr>
        </p:nvSpPr>
        <p:spPr/>
        <p:txBody>
          <a:bodyPr/>
          <a:lstStyle/>
          <a:p>
            <a:fld id="{E96C8070-56AE-4C0B-A5AB-D878A26E153D}" type="slidenum">
              <a:rPr lang="en-AU" smtClean="0"/>
              <a:pPr/>
              <a:t>12</a:t>
            </a:fld>
            <a:endParaRPr lang="en-AU"/>
          </a:p>
        </p:txBody>
      </p:sp>
    </p:spTree>
    <p:extLst>
      <p:ext uri="{BB962C8B-B14F-4D97-AF65-F5344CB8AC3E}">
        <p14:creationId xmlns:p14="http://schemas.microsoft.com/office/powerpoint/2010/main" val="1020340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13</a:t>
            </a:fld>
            <a:endParaRPr lang="en-AU"/>
          </a:p>
        </p:txBody>
      </p:sp>
    </p:spTree>
    <p:extLst>
      <p:ext uri="{BB962C8B-B14F-4D97-AF65-F5344CB8AC3E}">
        <p14:creationId xmlns:p14="http://schemas.microsoft.com/office/powerpoint/2010/main" val="553061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03955-C553-6AC8-4C55-D2168DFB1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133E3F-E491-00C1-4FA1-4EBE00596B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541A05-A99F-9C5C-D6E4-851065C6D93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DEF566A-8BFF-5C04-C5BB-3A626075784A}"/>
              </a:ext>
            </a:extLst>
          </p:cNvPr>
          <p:cNvSpPr>
            <a:spLocks noGrp="1"/>
          </p:cNvSpPr>
          <p:nvPr>
            <p:ph type="sldNum" sz="quarter" idx="5"/>
          </p:nvPr>
        </p:nvSpPr>
        <p:spPr/>
        <p:txBody>
          <a:bodyPr/>
          <a:lstStyle/>
          <a:p>
            <a:fld id="{E96C8070-56AE-4C0B-A5AB-D878A26E153D}" type="slidenum">
              <a:rPr lang="en-AU" smtClean="0"/>
              <a:pPr/>
              <a:t>14</a:t>
            </a:fld>
            <a:endParaRPr lang="en-AU"/>
          </a:p>
        </p:txBody>
      </p:sp>
    </p:spTree>
    <p:extLst>
      <p:ext uri="{BB962C8B-B14F-4D97-AF65-F5344CB8AC3E}">
        <p14:creationId xmlns:p14="http://schemas.microsoft.com/office/powerpoint/2010/main" val="362075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03955-C553-6AC8-4C55-D2168DFB1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133E3F-E491-00C1-4FA1-4EBE00596B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541A05-A99F-9C5C-D6E4-851065C6D93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DEF566A-8BFF-5C04-C5BB-3A626075784A}"/>
              </a:ext>
            </a:extLst>
          </p:cNvPr>
          <p:cNvSpPr>
            <a:spLocks noGrp="1"/>
          </p:cNvSpPr>
          <p:nvPr>
            <p:ph type="sldNum" sz="quarter" idx="5"/>
          </p:nvPr>
        </p:nvSpPr>
        <p:spPr/>
        <p:txBody>
          <a:bodyPr/>
          <a:lstStyle/>
          <a:p>
            <a:fld id="{E96C8070-56AE-4C0B-A5AB-D878A26E153D}" type="slidenum">
              <a:rPr lang="en-AU" smtClean="0"/>
              <a:pPr/>
              <a:t>15</a:t>
            </a:fld>
            <a:endParaRPr lang="en-AU"/>
          </a:p>
        </p:txBody>
      </p:sp>
    </p:spTree>
    <p:extLst>
      <p:ext uri="{BB962C8B-B14F-4D97-AF65-F5344CB8AC3E}">
        <p14:creationId xmlns:p14="http://schemas.microsoft.com/office/powerpoint/2010/main" val="2083463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16</a:t>
            </a:fld>
            <a:endParaRPr lang="en-AU"/>
          </a:p>
        </p:txBody>
      </p:sp>
    </p:spTree>
    <p:extLst>
      <p:ext uri="{BB962C8B-B14F-4D97-AF65-F5344CB8AC3E}">
        <p14:creationId xmlns:p14="http://schemas.microsoft.com/office/powerpoint/2010/main" val="1047050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03955-C553-6AC8-4C55-D2168DFB1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133E3F-E491-00C1-4FA1-4EBE00596B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541A05-A99F-9C5C-D6E4-851065C6D939}"/>
              </a:ext>
            </a:extLst>
          </p:cNvPr>
          <p:cNvSpPr>
            <a:spLocks noGrp="1"/>
          </p:cNvSpPr>
          <p:nvPr>
            <p:ph type="body" idx="1"/>
          </p:nvPr>
        </p:nvSpPr>
        <p:spPr/>
        <p:txBody>
          <a:bodyPr/>
          <a:lstStyle/>
          <a:p>
            <a:pPr algn="l"/>
            <a:r>
              <a:rPr lang="en-GB" sz="1200" b="1" i="0" dirty="0">
                <a:solidFill>
                  <a:srgbClr val="0D0D0D"/>
                </a:solidFill>
                <a:effectLst/>
                <a:latin typeface="Century Gothic" panose="020B0502020202020204" pitchFamily="34" charset="0"/>
              </a:rPr>
              <a:t>People:</a:t>
            </a: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Insufficient Training:</a:t>
            </a:r>
            <a:r>
              <a:rPr lang="en-GB" sz="1200" b="0" i="0" dirty="0">
                <a:solidFill>
                  <a:srgbClr val="0D0D0D"/>
                </a:solidFill>
                <a:effectLst/>
                <a:latin typeface="Century Gothic" panose="020B0502020202020204" pitchFamily="34" charset="0"/>
              </a:rPr>
              <a:t> Some employees may not be adequately trained on how to use the project management system, leading to errors or improper usage.</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Resistance to Change:</a:t>
            </a:r>
            <a:r>
              <a:rPr lang="en-GB" sz="1200" b="0" i="0" dirty="0">
                <a:solidFill>
                  <a:srgbClr val="0D0D0D"/>
                </a:solidFill>
                <a:effectLst/>
                <a:latin typeface="Century Gothic" panose="020B0502020202020204" pitchFamily="34" charset="0"/>
              </a:rPr>
              <a:t> Certain team members might be resistant to adopting new technology or processes, resulting in underutilization or misuse of the system.</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Lack of Communication:</a:t>
            </a:r>
            <a:r>
              <a:rPr lang="en-GB" sz="1200" b="0" i="0" dirty="0">
                <a:solidFill>
                  <a:srgbClr val="0D0D0D"/>
                </a:solidFill>
                <a:effectLst/>
                <a:latin typeface="Century Gothic" panose="020B0502020202020204" pitchFamily="34" charset="0"/>
              </a:rPr>
              <a:t> Poor communication between IT support staff and end-users may result in unresolved issues or misunderstandings about system functionality.</a:t>
            </a: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r>
              <a:rPr lang="en-GB" sz="1200" b="1" i="0" dirty="0">
                <a:solidFill>
                  <a:srgbClr val="0D0D0D"/>
                </a:solidFill>
                <a:effectLst/>
                <a:latin typeface="Century Gothic" panose="020B0502020202020204" pitchFamily="34" charset="0"/>
              </a:rPr>
              <a:t>Process:</a:t>
            </a: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Inadequate Maintenance Procedures:</a:t>
            </a:r>
            <a:r>
              <a:rPr lang="en-GB" sz="1200" b="0" i="0" dirty="0">
                <a:solidFill>
                  <a:srgbClr val="0D0D0D"/>
                </a:solidFill>
                <a:effectLst/>
                <a:latin typeface="Century Gothic" panose="020B0502020202020204" pitchFamily="34" charset="0"/>
              </a:rPr>
              <a:t> The company may lack established procedures for regular maintenance and updates of the project management system, leading to vulnerabilities and instability.</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Unclear Workflow Integration:</a:t>
            </a:r>
            <a:r>
              <a:rPr lang="en-GB" sz="1200" b="0" i="0" dirty="0">
                <a:solidFill>
                  <a:srgbClr val="0D0D0D"/>
                </a:solidFill>
                <a:effectLst/>
                <a:latin typeface="Century Gothic" panose="020B0502020202020204" pitchFamily="34" charset="0"/>
              </a:rPr>
              <a:t> There might be ambiguity or inconsistencies in how the project management system integrates with existing workflows and processes, causing inefficiencies or data discrepancies.</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Incomplete Documentation:</a:t>
            </a:r>
            <a:r>
              <a:rPr lang="en-GB" sz="1200" b="0" i="0" dirty="0">
                <a:solidFill>
                  <a:srgbClr val="0D0D0D"/>
                </a:solidFill>
                <a:effectLst/>
                <a:latin typeface="Century Gothic" panose="020B0502020202020204" pitchFamily="34" charset="0"/>
              </a:rPr>
              <a:t> Critical processes or troubleshooting steps may not be documented thoroughly, making it challenging to resolve issues effectively.</a:t>
            </a: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r>
              <a:rPr lang="en-GB" sz="1200" b="1" i="0" dirty="0">
                <a:solidFill>
                  <a:srgbClr val="0D0D0D"/>
                </a:solidFill>
                <a:effectLst/>
                <a:latin typeface="Century Gothic" panose="020B0502020202020204" pitchFamily="34" charset="0"/>
              </a:rPr>
              <a:t>Tools:</a:t>
            </a: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Outdated Software Version:</a:t>
            </a:r>
            <a:r>
              <a:rPr lang="en-GB" sz="1200" b="0" i="0" dirty="0">
                <a:solidFill>
                  <a:srgbClr val="0D0D0D"/>
                </a:solidFill>
                <a:effectLst/>
                <a:latin typeface="Century Gothic" panose="020B0502020202020204" pitchFamily="34" charset="0"/>
              </a:rPr>
              <a:t> The project management system might be running on an outdated version, lacking essential bug fixes or performance enhancements.</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Incompatible Third-Party Plugins:</a:t>
            </a:r>
            <a:r>
              <a:rPr lang="en-GB" sz="1200" b="0" i="0" dirty="0">
                <a:solidFill>
                  <a:srgbClr val="0D0D0D"/>
                </a:solidFill>
                <a:effectLst/>
                <a:latin typeface="Century Gothic" panose="020B0502020202020204" pitchFamily="34" charset="0"/>
              </a:rPr>
              <a:t> Certain plugins or integrations used with the project management system may be incompatible or causing conflicts, resulting in system instability.</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Insufficient Monitoring Tools:</a:t>
            </a:r>
            <a:r>
              <a:rPr lang="en-GB" sz="1200" b="0" i="0" dirty="0">
                <a:solidFill>
                  <a:srgbClr val="0D0D0D"/>
                </a:solidFill>
                <a:effectLst/>
                <a:latin typeface="Century Gothic" panose="020B0502020202020204" pitchFamily="34" charset="0"/>
              </a:rPr>
              <a:t> The company may lack adequate monitoring tools to identify performance bottlenecks or predict system failures proactively.</a:t>
            </a: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r>
              <a:rPr lang="en-GB" sz="1200" b="1" i="0" dirty="0">
                <a:solidFill>
                  <a:srgbClr val="0D0D0D"/>
                </a:solidFill>
                <a:effectLst/>
                <a:latin typeface="Century Gothic" panose="020B0502020202020204" pitchFamily="34" charset="0"/>
              </a:rPr>
              <a:t>Service Providers:</a:t>
            </a: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Unreliable Hosting Provider:</a:t>
            </a:r>
            <a:r>
              <a:rPr lang="en-GB" sz="1200" b="0" i="0" dirty="0">
                <a:solidFill>
                  <a:srgbClr val="0D0D0D"/>
                </a:solidFill>
                <a:effectLst/>
                <a:latin typeface="Century Gothic" panose="020B0502020202020204" pitchFamily="34" charset="0"/>
              </a:rPr>
              <a:t> The company's chosen cloud hosting provider may have a history of downtime or inadequate support, contributing to the instability of the project management system.</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Poor Vendor Support:</a:t>
            </a:r>
            <a:r>
              <a:rPr lang="en-GB" sz="1200" b="0" i="0" dirty="0">
                <a:solidFill>
                  <a:srgbClr val="0D0D0D"/>
                </a:solidFill>
                <a:effectLst/>
                <a:latin typeface="Century Gothic" panose="020B0502020202020204" pitchFamily="34" charset="0"/>
              </a:rPr>
              <a:t> The vendor providing the project management system may offer insufficient technical support or slow response times when addressing critical issues.</a:t>
            </a:r>
          </a:p>
          <a:p>
            <a:pPr algn="l">
              <a:buFont typeface="Arial" panose="020B0604020202020204" pitchFamily="34" charset="0"/>
              <a:buChar char="•"/>
            </a:pPr>
            <a:r>
              <a:rPr lang="en-GB" sz="1200" b="1" i="0" dirty="0">
                <a:solidFill>
                  <a:srgbClr val="0D0D0D"/>
                </a:solidFill>
                <a:effectLst/>
                <a:latin typeface="Century Gothic" panose="020B0502020202020204" pitchFamily="34" charset="0"/>
              </a:rPr>
              <a:t>Ineffective SLAs:</a:t>
            </a:r>
            <a:r>
              <a:rPr lang="en-GB" sz="1200" b="0" i="0" dirty="0">
                <a:solidFill>
                  <a:srgbClr val="0D0D0D"/>
                </a:solidFill>
                <a:effectLst/>
                <a:latin typeface="Century Gothic" panose="020B0502020202020204" pitchFamily="34" charset="0"/>
              </a:rPr>
              <a:t> Service Level Agreements (SLAs) with external service providers may not adequately define response times or resolution protocols for system disruptions, leading to delays in resolving issues.</a:t>
            </a: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pPr algn="l">
              <a:buFont typeface="Arial" panose="020B0604020202020204" pitchFamily="34" charset="0"/>
              <a:buChar char="•"/>
            </a:pPr>
            <a:endParaRPr lang="en-GB" sz="1200" b="0" i="0" dirty="0">
              <a:solidFill>
                <a:srgbClr val="0D0D0D"/>
              </a:solidFill>
              <a:effectLst/>
              <a:latin typeface="Century Gothic" panose="020B0502020202020204" pitchFamily="34" charset="0"/>
            </a:endParaRPr>
          </a:p>
          <a:p>
            <a:endParaRPr lang="en-AU" dirty="0"/>
          </a:p>
        </p:txBody>
      </p:sp>
      <p:sp>
        <p:nvSpPr>
          <p:cNvPr id="4" name="Slide Number Placeholder 3">
            <a:extLst>
              <a:ext uri="{FF2B5EF4-FFF2-40B4-BE49-F238E27FC236}">
                <a16:creationId xmlns:a16="http://schemas.microsoft.com/office/drawing/2014/main" id="{9DEF566A-8BFF-5C04-C5BB-3A626075784A}"/>
              </a:ext>
            </a:extLst>
          </p:cNvPr>
          <p:cNvSpPr>
            <a:spLocks noGrp="1"/>
          </p:cNvSpPr>
          <p:nvPr>
            <p:ph type="sldNum" sz="quarter" idx="5"/>
          </p:nvPr>
        </p:nvSpPr>
        <p:spPr/>
        <p:txBody>
          <a:bodyPr/>
          <a:lstStyle/>
          <a:p>
            <a:fld id="{E96C8070-56AE-4C0B-A5AB-D878A26E153D}" type="slidenum">
              <a:rPr lang="en-AU" smtClean="0"/>
              <a:pPr/>
              <a:t>17</a:t>
            </a:fld>
            <a:endParaRPr lang="en-AU"/>
          </a:p>
        </p:txBody>
      </p:sp>
    </p:spTree>
    <p:extLst>
      <p:ext uri="{BB962C8B-B14F-4D97-AF65-F5344CB8AC3E}">
        <p14:creationId xmlns:p14="http://schemas.microsoft.com/office/powerpoint/2010/main" val="3520318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18</a:t>
            </a:fld>
            <a:endParaRPr lang="en-AU"/>
          </a:p>
        </p:txBody>
      </p:sp>
    </p:spTree>
    <p:extLst>
      <p:ext uri="{BB962C8B-B14F-4D97-AF65-F5344CB8AC3E}">
        <p14:creationId xmlns:p14="http://schemas.microsoft.com/office/powerpoint/2010/main" val="790521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19</a:t>
            </a:fld>
            <a:endParaRPr lang="en-AU"/>
          </a:p>
        </p:txBody>
      </p:sp>
    </p:spTree>
    <p:extLst>
      <p:ext uri="{BB962C8B-B14F-4D97-AF65-F5344CB8AC3E}">
        <p14:creationId xmlns:p14="http://schemas.microsoft.com/office/powerpoint/2010/main" val="234975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7B986-F801-1C94-3786-8473ACD651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EEB0CC-1415-6747-5FF4-77A2A18302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6E78AA-4C79-4FCF-1EF5-87C68F50B122}"/>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F754A3A0-1E67-4E27-1035-6705D5D92264}"/>
              </a:ext>
            </a:extLst>
          </p:cNvPr>
          <p:cNvSpPr>
            <a:spLocks noGrp="1"/>
          </p:cNvSpPr>
          <p:nvPr>
            <p:ph type="sldNum" sz="quarter" idx="5"/>
          </p:nvPr>
        </p:nvSpPr>
        <p:spPr/>
        <p:txBody>
          <a:bodyPr/>
          <a:lstStyle/>
          <a:p>
            <a:fld id="{E96C8070-56AE-4C0B-A5AB-D878A26E153D}" type="slidenum">
              <a:rPr lang="en-AU" smtClean="0"/>
              <a:pPr/>
              <a:t>2</a:t>
            </a:fld>
            <a:endParaRPr lang="en-AU"/>
          </a:p>
        </p:txBody>
      </p:sp>
    </p:spTree>
    <p:extLst>
      <p:ext uri="{BB962C8B-B14F-4D97-AF65-F5344CB8AC3E}">
        <p14:creationId xmlns:p14="http://schemas.microsoft.com/office/powerpoint/2010/main" val="1435452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20</a:t>
            </a:fld>
            <a:endParaRPr lang="en-AU"/>
          </a:p>
        </p:txBody>
      </p:sp>
    </p:spTree>
    <p:extLst>
      <p:ext uri="{BB962C8B-B14F-4D97-AF65-F5344CB8AC3E}">
        <p14:creationId xmlns:p14="http://schemas.microsoft.com/office/powerpoint/2010/main" val="2565634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21</a:t>
            </a:fld>
            <a:endParaRPr lang="en-AU"/>
          </a:p>
        </p:txBody>
      </p:sp>
    </p:spTree>
    <p:extLst>
      <p:ext uri="{BB962C8B-B14F-4D97-AF65-F5344CB8AC3E}">
        <p14:creationId xmlns:p14="http://schemas.microsoft.com/office/powerpoint/2010/main" val="9142262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r>
              <a:rPr lang="en-GB" b="0" i="0" dirty="0">
                <a:solidFill>
                  <a:srgbClr val="0D0D0D"/>
                </a:solidFill>
                <a:effectLst/>
                <a:latin typeface="Söhne"/>
              </a:rPr>
              <a:t>The scatter diagram provides valuable insights into the correlation between the recent update and the increase in app crashes. It suggests that there may be a systemic issue introduced by the update that is causing instability within the application.</a:t>
            </a:r>
            <a:endParaRPr lang="en-AU" dirty="0"/>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22</a:t>
            </a:fld>
            <a:endParaRPr lang="en-AU"/>
          </a:p>
        </p:txBody>
      </p:sp>
    </p:spTree>
    <p:extLst>
      <p:ext uri="{BB962C8B-B14F-4D97-AF65-F5344CB8AC3E}">
        <p14:creationId xmlns:p14="http://schemas.microsoft.com/office/powerpoint/2010/main" val="2335122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8A961-9801-D86F-EFEE-1C81BB319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6A30F9-3792-1375-5656-68CD09D130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452B1-A6E7-C6A4-6786-73076D472500}"/>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64F3362-106B-5ADC-50C4-9000A62983AA}"/>
              </a:ext>
            </a:extLst>
          </p:cNvPr>
          <p:cNvSpPr>
            <a:spLocks noGrp="1"/>
          </p:cNvSpPr>
          <p:nvPr>
            <p:ph type="sldNum" sz="quarter" idx="5"/>
          </p:nvPr>
        </p:nvSpPr>
        <p:spPr/>
        <p:txBody>
          <a:bodyPr/>
          <a:lstStyle/>
          <a:p>
            <a:fld id="{E96C8070-56AE-4C0B-A5AB-D878A26E153D}" type="slidenum">
              <a:rPr lang="en-AU" smtClean="0"/>
              <a:pPr/>
              <a:t>23</a:t>
            </a:fld>
            <a:endParaRPr lang="en-AU"/>
          </a:p>
        </p:txBody>
      </p:sp>
    </p:spTree>
    <p:extLst>
      <p:ext uri="{BB962C8B-B14F-4D97-AF65-F5344CB8AC3E}">
        <p14:creationId xmlns:p14="http://schemas.microsoft.com/office/powerpoint/2010/main" val="3521314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3</a:t>
            </a:fld>
            <a:endParaRPr lang="en-AU"/>
          </a:p>
        </p:txBody>
      </p:sp>
    </p:spTree>
    <p:extLst>
      <p:ext uri="{BB962C8B-B14F-4D97-AF65-F5344CB8AC3E}">
        <p14:creationId xmlns:p14="http://schemas.microsoft.com/office/powerpoint/2010/main" val="3630683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4</a:t>
            </a:fld>
            <a:endParaRPr lang="en-AU"/>
          </a:p>
        </p:txBody>
      </p:sp>
    </p:spTree>
    <p:extLst>
      <p:ext uri="{BB962C8B-B14F-4D97-AF65-F5344CB8AC3E}">
        <p14:creationId xmlns:p14="http://schemas.microsoft.com/office/powerpoint/2010/main" val="3075189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5</a:t>
            </a:fld>
            <a:endParaRPr lang="en-AU"/>
          </a:p>
        </p:txBody>
      </p:sp>
    </p:spTree>
    <p:extLst>
      <p:ext uri="{BB962C8B-B14F-4D97-AF65-F5344CB8AC3E}">
        <p14:creationId xmlns:p14="http://schemas.microsoft.com/office/powerpoint/2010/main" val="399390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6</a:t>
            </a:fld>
            <a:endParaRPr lang="en-AU"/>
          </a:p>
        </p:txBody>
      </p:sp>
    </p:spTree>
    <p:extLst>
      <p:ext uri="{BB962C8B-B14F-4D97-AF65-F5344CB8AC3E}">
        <p14:creationId xmlns:p14="http://schemas.microsoft.com/office/powerpoint/2010/main" val="2854707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F36C0-08EA-FEFF-9483-D477EF593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A97C8-BF90-FDD4-9459-B4289E93F7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4D34-6A53-EB70-1E2F-18E109FC6F1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0DC3F7-D1D7-833D-21B6-A8F99D57F87E}"/>
              </a:ext>
            </a:extLst>
          </p:cNvPr>
          <p:cNvSpPr>
            <a:spLocks noGrp="1"/>
          </p:cNvSpPr>
          <p:nvPr>
            <p:ph type="sldNum" sz="quarter" idx="5"/>
          </p:nvPr>
        </p:nvSpPr>
        <p:spPr/>
        <p:txBody>
          <a:bodyPr/>
          <a:lstStyle/>
          <a:p>
            <a:fld id="{E96C8070-56AE-4C0B-A5AB-D878A26E153D}" type="slidenum">
              <a:rPr lang="en-AU" smtClean="0"/>
              <a:pPr/>
              <a:t>7</a:t>
            </a:fld>
            <a:endParaRPr lang="en-AU"/>
          </a:p>
        </p:txBody>
      </p:sp>
    </p:spTree>
    <p:extLst>
      <p:ext uri="{BB962C8B-B14F-4D97-AF65-F5344CB8AC3E}">
        <p14:creationId xmlns:p14="http://schemas.microsoft.com/office/powerpoint/2010/main" val="178173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F8254-55FF-DAFB-D049-08F3D33C56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045F63-B712-09C0-0341-1199FAD51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D33DF-A33B-CACF-DECD-B1ECB9A0D76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BA515F6-024B-1550-419C-AC48483ADFE2}"/>
              </a:ext>
            </a:extLst>
          </p:cNvPr>
          <p:cNvSpPr>
            <a:spLocks noGrp="1"/>
          </p:cNvSpPr>
          <p:nvPr>
            <p:ph type="sldNum" sz="quarter" idx="5"/>
          </p:nvPr>
        </p:nvSpPr>
        <p:spPr/>
        <p:txBody>
          <a:bodyPr/>
          <a:lstStyle/>
          <a:p>
            <a:fld id="{E96C8070-56AE-4C0B-A5AB-D878A26E153D}" type="slidenum">
              <a:rPr lang="en-AU" smtClean="0"/>
              <a:pPr/>
              <a:t>8</a:t>
            </a:fld>
            <a:endParaRPr lang="en-AU"/>
          </a:p>
        </p:txBody>
      </p:sp>
    </p:spTree>
    <p:extLst>
      <p:ext uri="{BB962C8B-B14F-4D97-AF65-F5344CB8AC3E}">
        <p14:creationId xmlns:p14="http://schemas.microsoft.com/office/powerpoint/2010/main" val="3638190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F8254-55FF-DAFB-D049-08F3D33C56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045F63-B712-09C0-0341-1199FAD51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D33DF-A33B-CACF-DECD-B1ECB9A0D76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BA515F6-024B-1550-419C-AC48483ADFE2}"/>
              </a:ext>
            </a:extLst>
          </p:cNvPr>
          <p:cNvSpPr>
            <a:spLocks noGrp="1"/>
          </p:cNvSpPr>
          <p:nvPr>
            <p:ph type="sldNum" sz="quarter" idx="5"/>
          </p:nvPr>
        </p:nvSpPr>
        <p:spPr/>
        <p:txBody>
          <a:bodyPr/>
          <a:lstStyle/>
          <a:p>
            <a:fld id="{E96C8070-56AE-4C0B-A5AB-D878A26E153D}" type="slidenum">
              <a:rPr lang="en-AU" smtClean="0"/>
              <a:pPr/>
              <a:t>9</a:t>
            </a:fld>
            <a:endParaRPr lang="en-AU"/>
          </a:p>
        </p:txBody>
      </p:sp>
    </p:spTree>
    <p:extLst>
      <p:ext uri="{BB962C8B-B14F-4D97-AF65-F5344CB8AC3E}">
        <p14:creationId xmlns:p14="http://schemas.microsoft.com/office/powerpoint/2010/main" val="2616214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sz="3200"/>
            </a:lvl1pPr>
          </a:lstStyle>
          <a:p>
            <a:r>
              <a:rPr lang="en-US"/>
              <a:t>Heading goes here over one or two lines</a:t>
            </a:r>
            <a:endParaRPr lang="en-AU"/>
          </a:p>
        </p:txBody>
      </p:sp>
      <p:sp>
        <p:nvSpPr>
          <p:cNvPr id="3" name="Footer Placeholder 2"/>
          <p:cNvSpPr>
            <a:spLocks noGrp="1"/>
          </p:cNvSpPr>
          <p:nvPr>
            <p:ph type="ftr" sz="quarter" idx="10"/>
          </p:nvPr>
        </p:nvSpPr>
        <p:spPr>
          <a:xfrm>
            <a:off x="119629" y="6618479"/>
            <a:ext cx="6482248" cy="160405"/>
          </a:xfrm>
          <a:prstGeom prst="rect">
            <a:avLst/>
          </a:prstGeom>
        </p:spPr>
        <p:txBody>
          <a:bodyPr/>
          <a:lstStyle>
            <a:lvl1pPr>
              <a:defRPr sz="1067">
                <a:solidFill>
                  <a:schemeClr val="bg2">
                    <a:lumMod val="75000"/>
                  </a:schemeClr>
                </a:solidFill>
              </a:defRPr>
            </a:lvl1pPr>
          </a:lstStyle>
          <a:p>
            <a:r>
              <a:rPr lang="en-GB"/>
              <a:t>Project Portfolio Steering Committee </a:t>
            </a:r>
            <a:r>
              <a:rPr lang="en-AU"/>
              <a:t>28/04/2021 |</a:t>
            </a:r>
            <a:r>
              <a:rPr lang="en-GB"/>
              <a:t> Confidential - not for further distribution</a:t>
            </a:r>
            <a:endParaRPr lang="en-AU"/>
          </a:p>
        </p:txBody>
      </p:sp>
      <p:sp>
        <p:nvSpPr>
          <p:cNvPr id="4" name="Slide Number Placeholder 3"/>
          <p:cNvSpPr>
            <a:spLocks noGrp="1"/>
          </p:cNvSpPr>
          <p:nvPr>
            <p:ph type="sldNum" sz="quarter" idx="11"/>
          </p:nvPr>
        </p:nvSpPr>
        <p:spPr/>
        <p:txBody>
          <a:bodyPr/>
          <a:lstStyle>
            <a:lvl1pPr>
              <a:defRPr sz="1067"/>
            </a:lvl1pPr>
          </a:lstStyle>
          <a:p>
            <a:fld id="{E9ED8940-FF4F-4E98-8537-377B61DDB9C8}" type="slidenum">
              <a:rPr lang="en-AU" smtClean="0"/>
              <a:pPr/>
              <a:t>‹#›</a:t>
            </a:fld>
            <a:endParaRPr lang="en-AU"/>
          </a:p>
        </p:txBody>
      </p:sp>
      <p:sp>
        <p:nvSpPr>
          <p:cNvPr id="6" name="Text Placeholder 5"/>
          <p:cNvSpPr>
            <a:spLocks noGrp="1"/>
          </p:cNvSpPr>
          <p:nvPr>
            <p:ph type="body" sz="quarter" idx="12" hasCustomPrompt="1"/>
          </p:nvPr>
        </p:nvSpPr>
        <p:spPr>
          <a:xfrm>
            <a:off x="861550" y="2011470"/>
            <a:ext cx="7963237" cy="3392284"/>
          </a:xfrm>
        </p:spPr>
        <p:txBody>
          <a:bodyPr/>
          <a:lstStyle>
            <a:lvl1pPr marL="0" indent="0">
              <a:spcBef>
                <a:spcPts val="1233"/>
              </a:spcBef>
              <a:buNone/>
              <a:tabLst>
                <a:tab pos="7231043" algn="r"/>
              </a:tabLst>
              <a:defRPr sz="1867" u="sng" baseline="0">
                <a:solidFill>
                  <a:schemeClr val="tx1"/>
                </a:solidFill>
                <a:latin typeface="National Light PL" pitchFamily="50" charset="0"/>
                <a:ea typeface="National Light PL" pitchFamily="50" charset="0"/>
                <a:cs typeface="National Light PL" pitchFamily="50" charset="0"/>
              </a:defRPr>
            </a:lvl1pPr>
          </a:lstStyle>
          <a:p>
            <a:pPr lvl="0"/>
            <a:r>
              <a:rPr lang="en-US"/>
              <a:t>Click to type text, then press tab to enter the slide number</a:t>
            </a:r>
          </a:p>
        </p:txBody>
      </p:sp>
      <p:sp>
        <p:nvSpPr>
          <p:cNvPr id="7" name="Rectangle 6"/>
          <p:cNvSpPr/>
          <p:nvPr userDrawn="1"/>
        </p:nvSpPr>
        <p:spPr>
          <a:xfrm>
            <a:off x="-2606365" y="0"/>
            <a:ext cx="2462708" cy="1244865"/>
          </a:xfrm>
          <a:prstGeom prst="rect">
            <a:avLst/>
          </a:prstGeom>
          <a:noFill/>
        </p:spPr>
        <p:txBody>
          <a:bodyPr wrap="square" lIns="95415" tIns="47707" rIns="95415" bIns="47707" rtlCol="0">
            <a:spAutoFit/>
          </a:bodyPr>
          <a:lstStyle/>
          <a:p>
            <a:pPr marL="0" lvl="1"/>
            <a:r>
              <a:rPr lang="en-US" sz="933">
                <a:latin typeface="Arial" panose="020B0604020202020204" pitchFamily="34" charset="0"/>
                <a:cs typeface="Arial" panose="020B0604020202020204" pitchFamily="34" charset="0"/>
              </a:rPr>
              <a:t>These bullet levels and their according fonts, colour, size, line spacing etc. are all set on the Master slide so you don’t have to alter them. To switch between these styles use the </a:t>
            </a:r>
            <a:r>
              <a:rPr lang="en-US" sz="933" b="1">
                <a:latin typeface="Arial" panose="020B0604020202020204" pitchFamily="34" charset="0"/>
                <a:cs typeface="Arial" panose="020B0604020202020204" pitchFamily="34" charset="0"/>
              </a:rPr>
              <a:t>I</a:t>
            </a:r>
            <a:r>
              <a:rPr lang="en-US" sz="933" b="1" i="1">
                <a:latin typeface="Arial" panose="020B0604020202020204" pitchFamily="34" charset="0"/>
                <a:cs typeface="Arial" panose="020B0604020202020204" pitchFamily="34" charset="0"/>
              </a:rPr>
              <a:t>ncrease List Level </a:t>
            </a:r>
            <a:r>
              <a:rPr lang="en-US" sz="933">
                <a:latin typeface="Arial" panose="020B0604020202020204" pitchFamily="34" charset="0"/>
                <a:cs typeface="Arial" panose="020B0604020202020204" pitchFamily="34" charset="0"/>
              </a:rPr>
              <a:t>and </a:t>
            </a:r>
            <a:r>
              <a:rPr lang="en-US" sz="933" b="1" i="1">
                <a:latin typeface="Arial" panose="020B0604020202020204" pitchFamily="34" charset="0"/>
                <a:cs typeface="Arial" panose="020B0604020202020204" pitchFamily="34" charset="0"/>
              </a:rPr>
              <a:t>Decrease List Level </a:t>
            </a:r>
            <a:r>
              <a:rPr lang="en-US" sz="933">
                <a:latin typeface="Arial" panose="020B0604020202020204" pitchFamily="34" charset="0"/>
                <a:cs typeface="Arial" panose="020B0604020202020204" pitchFamily="34" charset="0"/>
              </a:rPr>
              <a:t>arrows on your toolbar. This will save time and effort and keep your presentation consistent.</a:t>
            </a:r>
            <a:endParaRPr lang="en-AU" sz="933">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r="33821"/>
          <a:stretch/>
        </p:blipFill>
        <p:spPr>
          <a:xfrm>
            <a:off x="-2510436" y="1247804"/>
            <a:ext cx="2206360" cy="742961"/>
          </a:xfrm>
          <a:prstGeom prst="rect">
            <a:avLst/>
          </a:prstGeom>
        </p:spPr>
      </p:pic>
      <p:sp>
        <p:nvSpPr>
          <p:cNvPr id="9" name="Rounded Rectangle 8"/>
          <p:cNvSpPr/>
          <p:nvPr userDrawn="1"/>
        </p:nvSpPr>
        <p:spPr>
          <a:xfrm>
            <a:off x="-1704997" y="1273721"/>
            <a:ext cx="651592" cy="311007"/>
          </a:xfrm>
          <a:prstGeom prst="roundRect">
            <a:avLst/>
          </a:prstGeom>
          <a:solidFill>
            <a:srgbClr val="00A3E1">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lIns="95415" tIns="47707" rIns="95415" bIns="47707" rtlCol="0" anchor="ctr"/>
          <a:lstStyle/>
          <a:p>
            <a:pPr algn="ctr"/>
            <a:endParaRPr lang="en-AU" sz="2400"/>
          </a:p>
        </p:txBody>
      </p:sp>
      <p:sp>
        <p:nvSpPr>
          <p:cNvPr id="10" name="Text Placeholder 3"/>
          <p:cNvSpPr txBox="1">
            <a:spLocks/>
          </p:cNvSpPr>
          <p:nvPr userDrawn="1"/>
        </p:nvSpPr>
        <p:spPr>
          <a:xfrm>
            <a:off x="-2606365" y="1997661"/>
            <a:ext cx="2462708" cy="4212477"/>
          </a:xfrm>
          <a:prstGeom prst="rect">
            <a:avLst/>
          </a:prstGeom>
        </p:spPr>
        <p:txBody>
          <a:bodyPr lIns="95415" tIns="47707" rIns="95415" bIns="47707"/>
          <a:lstStyle>
            <a:lvl1pPr marL="0" indent="0" algn="l" defTabSz="1043056" rtl="0" eaLnBrk="1" latinLnBrk="0" hangingPunct="1">
              <a:lnSpc>
                <a:spcPts val="1700"/>
              </a:lnSpc>
              <a:spcBef>
                <a:spcPts val="0"/>
              </a:spcBef>
              <a:spcAft>
                <a:spcPts val="600"/>
              </a:spcAft>
              <a:buFont typeface="Arial" panose="020B0604020202020204" pitchFamily="34" charset="0"/>
              <a:buNone/>
              <a:defRPr sz="1400" b="1" kern="1200">
                <a:solidFill>
                  <a:schemeClr val="accent2"/>
                </a:solidFill>
                <a:latin typeface="+mn-lt"/>
                <a:ea typeface="+mn-ea"/>
                <a:cs typeface="+mn-cs"/>
              </a:defRPr>
            </a:lvl1pPr>
            <a:lvl2pPr marL="0" indent="0" algn="l" defTabSz="1043056" rtl="0" eaLnBrk="1" latinLnBrk="0" hangingPunct="1">
              <a:lnSpc>
                <a:spcPts val="1600"/>
              </a:lnSpc>
              <a:spcBef>
                <a:spcPts val="0"/>
              </a:spcBef>
              <a:spcAft>
                <a:spcPts val="600"/>
              </a:spcAft>
              <a:buFont typeface="Arial" panose="020B0604020202020204" pitchFamily="34" charset="0"/>
              <a:buNone/>
              <a:defRPr sz="1300" kern="1200">
                <a:solidFill>
                  <a:schemeClr val="tx1"/>
                </a:solidFill>
                <a:latin typeface="+mn-lt"/>
                <a:ea typeface="+mn-ea"/>
                <a:cs typeface="+mn-cs"/>
              </a:defRPr>
            </a:lvl2pPr>
            <a:lvl3pPr marL="250825" indent="-250825" algn="l" defTabSz="1043056" rtl="0" eaLnBrk="1" latinLnBrk="0" hangingPunct="1">
              <a:lnSpc>
                <a:spcPts val="1600"/>
              </a:lnSpc>
              <a:spcBef>
                <a:spcPts val="0"/>
              </a:spcBef>
              <a:spcAft>
                <a:spcPts val="600"/>
              </a:spcAft>
              <a:buClr>
                <a:schemeClr val="accent2"/>
              </a:buClr>
              <a:buFont typeface="Wingdings" panose="05000000000000000000" pitchFamily="2" charset="2"/>
              <a:buChar char=""/>
              <a:defRPr sz="1300" kern="1200">
                <a:solidFill>
                  <a:schemeClr val="tx1"/>
                </a:solidFill>
                <a:latin typeface="+mn-lt"/>
                <a:ea typeface="+mn-ea"/>
                <a:cs typeface="+mn-cs"/>
              </a:defRPr>
            </a:lvl3pPr>
            <a:lvl4pPr marL="504000" indent="-252000" algn="l" defTabSz="1043056" rtl="0" eaLnBrk="1" latinLnBrk="0" hangingPunct="1">
              <a:lnSpc>
                <a:spcPts val="1600"/>
              </a:lnSpc>
              <a:spcBef>
                <a:spcPts val="0"/>
              </a:spcBef>
              <a:spcAft>
                <a:spcPts val="600"/>
              </a:spcAft>
              <a:buClr>
                <a:schemeClr val="accent2"/>
              </a:buClr>
              <a:buFont typeface="Wingdings" panose="05000000000000000000" pitchFamily="2" charset="2"/>
              <a:buChar char=""/>
              <a:defRPr sz="1300" kern="1200">
                <a:solidFill>
                  <a:schemeClr val="tx1"/>
                </a:solidFill>
                <a:latin typeface="+mn-lt"/>
                <a:ea typeface="+mn-ea"/>
                <a:cs typeface="+mn-cs"/>
              </a:defRPr>
            </a:lvl4pPr>
            <a:lvl5pPr marL="756000" indent="-252000" algn="l" defTabSz="1043056" rtl="0" eaLnBrk="1" latinLnBrk="0" hangingPunct="1">
              <a:lnSpc>
                <a:spcPts val="1600"/>
              </a:lnSpc>
              <a:spcBef>
                <a:spcPts val="0"/>
              </a:spcBef>
              <a:spcAft>
                <a:spcPts val="600"/>
              </a:spcAft>
              <a:buClr>
                <a:schemeClr val="accent2"/>
              </a:buClr>
              <a:buFont typeface="Wingdings" panose="05000000000000000000" pitchFamily="2" charset="2"/>
              <a:buChar char=""/>
              <a:defRPr sz="1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a:lnSpc>
                <a:spcPct val="100000"/>
              </a:lnSpc>
              <a:spcAft>
                <a:spcPts val="209"/>
              </a:spcAft>
            </a:pPr>
            <a:r>
              <a:rPr lang="en-US" sz="933">
                <a:solidFill>
                  <a:schemeClr val="accent1"/>
                </a:solidFill>
                <a:latin typeface="Arial" panose="020B0604020202020204" pitchFamily="34" charset="0"/>
                <a:cs typeface="Arial" panose="020B0604020202020204" pitchFamily="34" charset="0"/>
              </a:rPr>
              <a:t>Contents placeholders</a:t>
            </a:r>
          </a:p>
          <a:p>
            <a:pPr lvl="1">
              <a:lnSpc>
                <a:spcPct val="100000"/>
              </a:lnSpc>
              <a:spcAft>
                <a:spcPts val="417"/>
              </a:spcAft>
            </a:pPr>
            <a:r>
              <a:rPr lang="en-US" sz="933">
                <a:latin typeface="Arial" panose="020B0604020202020204" pitchFamily="34" charset="0"/>
                <a:cs typeface="Arial" panose="020B0604020202020204" pitchFamily="34" charset="0"/>
              </a:rPr>
              <a:t>There are two placeholders on the contents slide. 1 x headline placeholder and 1</a:t>
            </a:r>
            <a:r>
              <a:rPr lang="en-US" sz="933" baseline="0">
                <a:latin typeface="Arial" panose="020B0604020202020204" pitchFamily="34" charset="0"/>
                <a:cs typeface="Arial" panose="020B0604020202020204" pitchFamily="34" charset="0"/>
              </a:rPr>
              <a:t> x text placeholder.</a:t>
            </a:r>
          </a:p>
          <a:p>
            <a:pPr lvl="1">
              <a:lnSpc>
                <a:spcPct val="100000"/>
              </a:lnSpc>
              <a:spcAft>
                <a:spcPts val="417"/>
              </a:spcAft>
            </a:pPr>
            <a:r>
              <a:rPr lang="en-US" sz="933" baseline="0">
                <a:latin typeface="Arial" panose="020B0604020202020204" pitchFamily="34" charset="0"/>
                <a:cs typeface="Arial" panose="020B0604020202020204" pitchFamily="34" charset="0"/>
              </a:rPr>
              <a:t>Click to type the text and press tab to enter the number. Then press return to enter the next line of text.</a:t>
            </a:r>
            <a:endParaRPr lang="en-US" sz="933">
              <a:latin typeface="Arial" panose="020B0604020202020204" pitchFamily="34" charset="0"/>
              <a:cs typeface="Arial" panose="020B0604020202020204" pitchFamily="34" charset="0"/>
            </a:endParaRPr>
          </a:p>
          <a:p>
            <a:pPr marL="0" indent="0" algn="l" defTabSz="1088367" rtl="0" eaLnBrk="1" latinLnBrk="0" hangingPunct="1">
              <a:lnSpc>
                <a:spcPct val="100000"/>
              </a:lnSpc>
              <a:spcBef>
                <a:spcPts val="627"/>
              </a:spcBef>
              <a:spcAft>
                <a:spcPts val="209"/>
              </a:spcAft>
              <a:buFont typeface="Arial" panose="020B0604020202020204" pitchFamily="34" charset="0"/>
              <a:buNone/>
            </a:pPr>
            <a:r>
              <a:rPr lang="en-AU" sz="933" b="1" kern="1200">
                <a:solidFill>
                  <a:schemeClr val="accent1"/>
                </a:solidFill>
                <a:latin typeface="Arial" panose="020B0604020202020204" pitchFamily="34" charset="0"/>
                <a:ea typeface="+mn-ea"/>
                <a:cs typeface="Arial" panose="020B0604020202020204" pitchFamily="34" charset="0"/>
              </a:rPr>
              <a:t>Editing the footer</a:t>
            </a:r>
          </a:p>
          <a:p>
            <a:pPr marL="0" lvl="1" indent="0">
              <a:lnSpc>
                <a:spcPct val="100000"/>
              </a:lnSpc>
              <a:spcAft>
                <a:spcPts val="313"/>
              </a:spcAft>
            </a:pPr>
            <a:r>
              <a:rPr lang="en-AU" sz="933">
                <a:latin typeface="Arial" panose="020B0604020202020204" pitchFamily="34" charset="0"/>
                <a:cs typeface="Arial" panose="020B0604020202020204" pitchFamily="34" charset="0"/>
              </a:rPr>
              <a:t>The footer can be edited via the Insert Tab.</a:t>
            </a:r>
          </a:p>
          <a:p>
            <a:pPr marL="112692" lvl="2" indent="-112692">
              <a:lnSpc>
                <a:spcPct val="100000"/>
              </a:lnSpc>
              <a:spcAft>
                <a:spcPts val="313"/>
              </a:spcAft>
              <a:buClr>
                <a:schemeClr val="accent1"/>
              </a:buClr>
              <a:buFont typeface="Arial" panose="020B0604020202020204" pitchFamily="34" charset="0"/>
              <a:buChar char="•"/>
            </a:pPr>
            <a:r>
              <a:rPr lang="en-AU" sz="933">
                <a:latin typeface="Arial" panose="020B0604020202020204" pitchFamily="34" charset="0"/>
                <a:cs typeface="Arial" panose="020B0604020202020204" pitchFamily="34" charset="0"/>
              </a:rPr>
              <a:t>Select the </a:t>
            </a:r>
            <a:r>
              <a:rPr lang="en-AU" sz="933" i="1">
                <a:latin typeface="Arial" panose="020B0604020202020204" pitchFamily="34" charset="0"/>
                <a:cs typeface="Arial" panose="020B0604020202020204" pitchFamily="34" charset="0"/>
              </a:rPr>
              <a:t>Insert </a:t>
            </a:r>
            <a:r>
              <a:rPr lang="en-AU" sz="933">
                <a:latin typeface="Arial" panose="020B0604020202020204" pitchFamily="34" charset="0"/>
                <a:cs typeface="Arial" panose="020B0604020202020204" pitchFamily="34" charset="0"/>
              </a:rPr>
              <a:t>tab</a:t>
            </a:r>
          </a:p>
          <a:p>
            <a:pPr marL="112692" lvl="2" indent="-112692">
              <a:lnSpc>
                <a:spcPct val="100000"/>
              </a:lnSpc>
              <a:spcAft>
                <a:spcPts val="313"/>
              </a:spcAft>
              <a:buClr>
                <a:schemeClr val="accent1"/>
              </a:buClr>
              <a:buFont typeface="Arial" panose="020B0604020202020204" pitchFamily="34" charset="0"/>
              <a:buChar char="•"/>
            </a:pPr>
            <a:r>
              <a:rPr lang="en-AU" sz="933">
                <a:latin typeface="Arial" panose="020B0604020202020204" pitchFamily="34" charset="0"/>
                <a:cs typeface="Arial" panose="020B0604020202020204" pitchFamily="34" charset="0"/>
              </a:rPr>
              <a:t>Choose </a:t>
            </a:r>
            <a:r>
              <a:rPr lang="en-AU" sz="933" i="1">
                <a:latin typeface="Arial" panose="020B0604020202020204" pitchFamily="34" charset="0"/>
                <a:cs typeface="Arial" panose="020B0604020202020204" pitchFamily="34" charset="0"/>
              </a:rPr>
              <a:t>Header &amp; Footer</a:t>
            </a:r>
          </a:p>
          <a:p>
            <a:pPr marL="112692" lvl="2" indent="-112692">
              <a:lnSpc>
                <a:spcPct val="100000"/>
              </a:lnSpc>
              <a:spcAft>
                <a:spcPts val="313"/>
              </a:spcAft>
              <a:buClr>
                <a:schemeClr val="accent1"/>
              </a:buClr>
              <a:buFont typeface="Arial" panose="020B0604020202020204" pitchFamily="34" charset="0"/>
              <a:buChar char="•"/>
            </a:pPr>
            <a:r>
              <a:rPr lang="en-AU" sz="933">
                <a:latin typeface="Arial" panose="020B0604020202020204" pitchFamily="34" charset="0"/>
                <a:cs typeface="Arial" panose="020B0604020202020204" pitchFamily="34" charset="0"/>
              </a:rPr>
              <a:t>Follow the instructions below to adjust or insert the Footer or Slide Number.</a:t>
            </a:r>
          </a:p>
          <a:p>
            <a:pPr marL="112692" lvl="2" indent="-112692">
              <a:lnSpc>
                <a:spcPct val="100000"/>
              </a:lnSpc>
              <a:buClr>
                <a:schemeClr val="accent1"/>
              </a:buClr>
              <a:buFont typeface="Arial" panose="020B0604020202020204" pitchFamily="34" charset="0"/>
              <a:buChar char="•"/>
            </a:pPr>
            <a:r>
              <a:rPr lang="en-AU" sz="933">
                <a:latin typeface="Arial" panose="020B0604020202020204" pitchFamily="34" charset="0"/>
                <a:cs typeface="Arial" panose="020B0604020202020204" pitchFamily="34" charset="0"/>
              </a:rPr>
              <a:t>When all editing is complete select </a:t>
            </a:r>
            <a:br>
              <a:rPr lang="en-AU" sz="933">
                <a:latin typeface="Arial" panose="020B0604020202020204" pitchFamily="34" charset="0"/>
                <a:cs typeface="Arial" panose="020B0604020202020204" pitchFamily="34" charset="0"/>
              </a:rPr>
            </a:br>
            <a:r>
              <a:rPr lang="en-AU" sz="933">
                <a:latin typeface="Arial" panose="020B0604020202020204" pitchFamily="34" charset="0"/>
                <a:cs typeface="Arial" panose="020B0604020202020204" pitchFamily="34" charset="0"/>
              </a:rPr>
              <a:t>Apply</a:t>
            </a:r>
            <a:r>
              <a:rPr lang="en-AU" sz="800">
                <a:latin typeface="Arial" panose="020B0604020202020204" pitchFamily="34" charset="0"/>
                <a:cs typeface="Arial" panose="020B0604020202020204" pitchFamily="34" charset="0"/>
              </a:rPr>
              <a:t> (FOR CURRENT SLIDE ONLY) </a:t>
            </a:r>
            <a:r>
              <a:rPr lang="en-AU" sz="933">
                <a:latin typeface="Arial" panose="020B0604020202020204" pitchFamily="34" charset="0"/>
                <a:cs typeface="Arial" panose="020B0604020202020204" pitchFamily="34" charset="0"/>
              </a:rPr>
              <a:t>or </a:t>
            </a:r>
            <a:br>
              <a:rPr lang="en-AU" sz="933">
                <a:latin typeface="Arial" panose="020B0604020202020204" pitchFamily="34" charset="0"/>
                <a:cs typeface="Arial" panose="020B0604020202020204" pitchFamily="34" charset="0"/>
              </a:rPr>
            </a:br>
            <a:r>
              <a:rPr lang="en-AU" sz="933">
                <a:latin typeface="Arial" panose="020B0604020202020204" pitchFamily="34" charset="0"/>
                <a:cs typeface="Arial" panose="020B0604020202020204" pitchFamily="34" charset="0"/>
              </a:rPr>
              <a:t>Apply to All </a:t>
            </a:r>
            <a:r>
              <a:rPr lang="en-AU" sz="800">
                <a:latin typeface="Arial" panose="020B0604020202020204" pitchFamily="34" charset="0"/>
                <a:cs typeface="Arial" panose="020B0604020202020204" pitchFamily="34" charset="0"/>
              </a:rPr>
              <a:t>(FOR ALL SLIDES WITH THE FOOTER PLACEHOLDER)</a:t>
            </a:r>
          </a:p>
          <a:p>
            <a:pPr marL="0" indent="0" algn="l" defTabSz="1088367" rtl="0" eaLnBrk="1" latinLnBrk="0" hangingPunct="1">
              <a:lnSpc>
                <a:spcPct val="100000"/>
              </a:lnSpc>
              <a:spcBef>
                <a:spcPts val="627"/>
              </a:spcBef>
              <a:spcAft>
                <a:spcPts val="209"/>
              </a:spcAft>
              <a:buFont typeface="Arial" panose="020B0604020202020204" pitchFamily="34" charset="0"/>
              <a:buNone/>
            </a:pPr>
            <a:r>
              <a:rPr lang="en-AU" sz="933" b="1" kern="1200">
                <a:solidFill>
                  <a:schemeClr val="accent1"/>
                </a:solidFill>
                <a:latin typeface="Arial" panose="020B0604020202020204" pitchFamily="34" charset="0"/>
                <a:ea typeface="+mn-ea"/>
                <a:cs typeface="Arial" panose="020B0604020202020204" pitchFamily="34" charset="0"/>
              </a:rPr>
              <a:t>Slide Number</a:t>
            </a:r>
          </a:p>
          <a:p>
            <a:pPr marL="112692" lvl="2" indent="-112692" algn="l" defTabSz="1088367" rtl="0" eaLnBrk="1" latinLnBrk="0" hangingPunct="1">
              <a:lnSpc>
                <a:spcPct val="100000"/>
              </a:lnSpc>
              <a:spcBef>
                <a:spcPts val="0"/>
              </a:spcBef>
              <a:spcAft>
                <a:spcPts val="313"/>
              </a:spcAft>
              <a:buClr>
                <a:schemeClr val="accent1"/>
              </a:buClr>
              <a:buFont typeface="Arial" panose="020B0604020202020204" pitchFamily="34" charset="0"/>
              <a:buChar char="•"/>
            </a:pPr>
            <a:r>
              <a:rPr lang="en-AU" sz="933" kern="1200">
                <a:solidFill>
                  <a:schemeClr val="tx1"/>
                </a:solidFill>
                <a:latin typeface="Arial" panose="020B0604020202020204" pitchFamily="34" charset="0"/>
                <a:ea typeface="+mn-ea"/>
                <a:cs typeface="Arial" panose="020B0604020202020204" pitchFamily="34" charset="0"/>
              </a:rPr>
              <a:t>Check the box next to Slide Number </a:t>
            </a:r>
          </a:p>
          <a:p>
            <a:pPr marL="0" lvl="2" indent="0" algn="l" defTabSz="1088367" rtl="0" eaLnBrk="1" latinLnBrk="0" hangingPunct="1">
              <a:lnSpc>
                <a:spcPct val="100000"/>
              </a:lnSpc>
              <a:spcBef>
                <a:spcPts val="627"/>
              </a:spcBef>
              <a:spcAft>
                <a:spcPts val="209"/>
              </a:spcAft>
              <a:buClr>
                <a:schemeClr val="accent1"/>
              </a:buClr>
              <a:buFont typeface="Arial" panose="020B0604020202020204" pitchFamily="34" charset="0"/>
              <a:buNone/>
            </a:pPr>
            <a:r>
              <a:rPr lang="en-AU" sz="933" b="1" kern="1200">
                <a:solidFill>
                  <a:schemeClr val="accent1"/>
                </a:solidFill>
                <a:latin typeface="Arial" panose="020B0604020202020204" pitchFamily="34" charset="0"/>
                <a:ea typeface="+mn-ea"/>
                <a:cs typeface="Arial" panose="020B0604020202020204" pitchFamily="34" charset="0"/>
              </a:rPr>
              <a:t>Footer</a:t>
            </a:r>
          </a:p>
          <a:p>
            <a:pPr marL="112692" lvl="2" indent="-112692" algn="l" defTabSz="1088367" rtl="0" eaLnBrk="1" latinLnBrk="0" hangingPunct="1">
              <a:lnSpc>
                <a:spcPct val="100000"/>
              </a:lnSpc>
              <a:spcBef>
                <a:spcPts val="0"/>
              </a:spcBef>
              <a:spcAft>
                <a:spcPts val="313"/>
              </a:spcAft>
              <a:buClr>
                <a:schemeClr val="accent1"/>
              </a:buClr>
              <a:buFont typeface="Arial" panose="020B0604020202020204" pitchFamily="34" charset="0"/>
              <a:buChar char="•"/>
            </a:pPr>
            <a:r>
              <a:rPr lang="en-AU" sz="933" kern="1200">
                <a:solidFill>
                  <a:schemeClr val="tx1"/>
                </a:solidFill>
                <a:latin typeface="Arial" panose="020B0604020202020204" pitchFamily="34" charset="0"/>
                <a:ea typeface="+mn-ea"/>
                <a:cs typeface="Arial" panose="020B0604020202020204" pitchFamily="34" charset="0"/>
              </a:rPr>
              <a:t>The box next to Footer must be checked</a:t>
            </a:r>
          </a:p>
          <a:p>
            <a:pPr marL="112692" lvl="2" indent="-112692" algn="l" defTabSz="1088367" rtl="0" eaLnBrk="1" latinLnBrk="0" hangingPunct="1">
              <a:lnSpc>
                <a:spcPct val="100000"/>
              </a:lnSpc>
              <a:spcBef>
                <a:spcPts val="0"/>
              </a:spcBef>
              <a:spcAft>
                <a:spcPts val="313"/>
              </a:spcAft>
              <a:buClr>
                <a:schemeClr val="accent1"/>
              </a:buClr>
              <a:buFont typeface="Arial" panose="020B0604020202020204" pitchFamily="34" charset="0"/>
              <a:buChar char="•"/>
            </a:pPr>
            <a:r>
              <a:rPr lang="en-AU" sz="933" kern="1200">
                <a:solidFill>
                  <a:schemeClr val="tx1"/>
                </a:solidFill>
                <a:latin typeface="Arial" panose="020B0604020202020204" pitchFamily="34" charset="0"/>
                <a:ea typeface="+mn-ea"/>
                <a:cs typeface="Arial" panose="020B0604020202020204" pitchFamily="34" charset="0"/>
              </a:rPr>
              <a:t>Footer text should be in the following format on one line:</a:t>
            </a:r>
            <a:br>
              <a:rPr lang="en-AU" sz="933" kern="1200">
                <a:solidFill>
                  <a:schemeClr val="tx1"/>
                </a:solidFill>
                <a:latin typeface="Arial" panose="020B0604020202020204" pitchFamily="34" charset="0"/>
                <a:ea typeface="+mn-ea"/>
                <a:cs typeface="Arial" panose="020B0604020202020204" pitchFamily="34" charset="0"/>
              </a:rPr>
            </a:br>
            <a:r>
              <a:rPr lang="en-AU" sz="933" kern="1200">
                <a:solidFill>
                  <a:schemeClr val="accent1"/>
                </a:solidFill>
                <a:latin typeface="Arial" panose="020B0604020202020204" pitchFamily="34" charset="0"/>
                <a:ea typeface="+mn-ea"/>
                <a:cs typeface="Arial" panose="020B0604020202020204" pitchFamily="34" charset="0"/>
              </a:rPr>
              <a:t>Presentation title | xx Month xxxx</a:t>
            </a:r>
          </a:p>
        </p:txBody>
      </p:sp>
    </p:spTree>
    <p:extLst>
      <p:ext uri="{BB962C8B-B14F-4D97-AF65-F5344CB8AC3E}">
        <p14:creationId xmlns:p14="http://schemas.microsoft.com/office/powerpoint/2010/main" val="202112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72C4"/>
        </a:solidFill>
        <a:effectLst/>
      </p:bgPr>
    </p:bg>
    <p:spTree>
      <p:nvGrpSpPr>
        <p:cNvPr id="1" name="">
          <a:extLst>
            <a:ext uri="{FF2B5EF4-FFF2-40B4-BE49-F238E27FC236}">
              <a16:creationId xmlns:a16="http://schemas.microsoft.com/office/drawing/2014/main" id="{B6C75870-733E-18F0-8957-2DE2A0BD1066}"/>
            </a:ext>
          </a:extLst>
        </p:cNvPr>
        <p:cNvGrpSpPr/>
        <p:nvPr/>
      </p:nvGrpSpPr>
      <p:grpSpPr>
        <a:xfrm>
          <a:off x="0" y="0"/>
          <a:ext cx="0" cy="0"/>
          <a:chOff x="0" y="0"/>
          <a:chExt cx="0" cy="0"/>
        </a:xfrm>
      </p:grpSpPr>
      <p:sp>
        <p:nvSpPr>
          <p:cNvPr id="2" name="Arrow: Chevron 1">
            <a:extLst>
              <a:ext uri="{FF2B5EF4-FFF2-40B4-BE49-F238E27FC236}">
                <a16:creationId xmlns:a16="http://schemas.microsoft.com/office/drawing/2014/main" id="{D20A15C2-6CC1-7089-BB52-BD214D9BD0D4}"/>
              </a:ext>
            </a:extLst>
          </p:cNvPr>
          <p:cNvSpPr/>
          <p:nvPr/>
        </p:nvSpPr>
        <p:spPr>
          <a:xfrm>
            <a:off x="6636655" y="-3357"/>
            <a:ext cx="6892212" cy="6858000"/>
          </a:xfrm>
          <a:prstGeom prst="chevron">
            <a:avLst>
              <a:gd name="adj" fmla="val 1801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a:solidFill>
                <a:schemeClr val="tx1"/>
              </a:solidFill>
            </a:endParaRPr>
          </a:p>
        </p:txBody>
      </p:sp>
      <p:sp>
        <p:nvSpPr>
          <p:cNvPr id="3" name="Rectangle 2">
            <a:extLst>
              <a:ext uri="{FF2B5EF4-FFF2-40B4-BE49-F238E27FC236}">
                <a16:creationId xmlns:a16="http://schemas.microsoft.com/office/drawing/2014/main" id="{6D635E31-4E8F-FD2D-C390-D03BCB1A4FAA}"/>
              </a:ext>
            </a:extLst>
          </p:cNvPr>
          <p:cNvSpPr/>
          <p:nvPr/>
        </p:nvSpPr>
        <p:spPr>
          <a:xfrm>
            <a:off x="89893" y="6117000"/>
            <a:ext cx="6486107" cy="608963"/>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a:p>
        </p:txBody>
      </p:sp>
      <p:pic>
        <p:nvPicPr>
          <p:cNvPr id="4" name="Picture 3">
            <a:extLst>
              <a:ext uri="{FF2B5EF4-FFF2-40B4-BE49-F238E27FC236}">
                <a16:creationId xmlns:a16="http://schemas.microsoft.com/office/drawing/2014/main" id="{B174094D-4AE0-20FD-8419-64DFE19735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15452" y="6480868"/>
            <a:ext cx="2986655" cy="245095"/>
          </a:xfrm>
          <a:prstGeom prst="rect">
            <a:avLst/>
          </a:prstGeom>
        </p:spPr>
      </p:pic>
      <p:pic>
        <p:nvPicPr>
          <p:cNvPr id="5" name="Picture 2">
            <a:extLst>
              <a:ext uri="{FF2B5EF4-FFF2-40B4-BE49-F238E27FC236}">
                <a16:creationId xmlns:a16="http://schemas.microsoft.com/office/drawing/2014/main" id="{FF5375EE-9914-9D77-8941-04068B130D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5462" y="2181548"/>
            <a:ext cx="3883119" cy="249490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F95AAF8-3DA8-B663-4F03-85BA01217134}"/>
              </a:ext>
            </a:extLst>
          </p:cNvPr>
          <p:cNvSpPr txBox="1"/>
          <p:nvPr/>
        </p:nvSpPr>
        <p:spPr>
          <a:xfrm>
            <a:off x="264847" y="2521518"/>
            <a:ext cx="7444541" cy="1901354"/>
          </a:xfrm>
          <a:prstGeom prst="rect">
            <a:avLst/>
          </a:prstGeom>
          <a:noFill/>
        </p:spPr>
        <p:txBody>
          <a:bodyPr wrap="square" lIns="121920" tIns="60960" rIns="121920" bIns="60960" rtlCol="0" anchor="t">
            <a:spAutoFit/>
          </a:bodyPr>
          <a:lstStyle/>
          <a:p>
            <a:pPr>
              <a:lnSpc>
                <a:spcPct val="150000"/>
              </a:lnSpc>
            </a:pPr>
            <a:r>
              <a:rPr lang="en-AU" sz="4800" b="1" dirty="0">
                <a:solidFill>
                  <a:schemeClr val="bg1"/>
                </a:solidFill>
                <a:latin typeface="Century Gothic"/>
              </a:rPr>
              <a:t>Problem Management </a:t>
            </a:r>
          </a:p>
          <a:p>
            <a:pPr>
              <a:lnSpc>
                <a:spcPct val="150000"/>
              </a:lnSpc>
            </a:pPr>
            <a:r>
              <a:rPr lang="en-AU" sz="3333" b="1" dirty="0">
                <a:solidFill>
                  <a:schemeClr val="bg1"/>
                </a:solidFill>
                <a:latin typeface="Century Gothic"/>
              </a:rPr>
              <a:t>Root Cause Analysis Techniques</a:t>
            </a:r>
          </a:p>
        </p:txBody>
      </p:sp>
    </p:spTree>
    <p:extLst>
      <p:ext uri="{BB962C8B-B14F-4D97-AF65-F5344CB8AC3E}">
        <p14:creationId xmlns:p14="http://schemas.microsoft.com/office/powerpoint/2010/main" val="3362329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37B9D-9150-91F3-DFE2-68CF13C31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8BA34-CCBC-838F-3825-102A7A010102}"/>
              </a:ext>
            </a:extLst>
          </p:cNvPr>
          <p:cNvSpPr>
            <a:spLocks noGrp="1"/>
          </p:cNvSpPr>
          <p:nvPr>
            <p:ph type="title"/>
          </p:nvPr>
        </p:nvSpPr>
        <p:spPr>
          <a:xfrm>
            <a:off x="156595" y="48054"/>
            <a:ext cx="5056535"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Kepnoe</a:t>
            </a:r>
            <a:r>
              <a:rPr lang="en-US" sz="2800" b="1" dirty="0">
                <a:latin typeface="Century Gothic" panose="020B0502020202020204" pitchFamily="34" charset="0"/>
              </a:rPr>
              <a:t> Tregoe’ Example 1 </a:t>
            </a:r>
          </a:p>
        </p:txBody>
      </p:sp>
      <p:pic>
        <p:nvPicPr>
          <p:cNvPr id="3" name="Picture 2">
            <a:extLst>
              <a:ext uri="{FF2B5EF4-FFF2-40B4-BE49-F238E27FC236}">
                <a16:creationId xmlns:a16="http://schemas.microsoft.com/office/drawing/2014/main" id="{219030D0-4E05-EF9F-5FA9-7E4FBBC8A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EB6BA6C5-D6D6-3B88-7767-22C14C6EE87F}"/>
              </a:ext>
            </a:extLst>
          </p:cNvPr>
          <p:cNvSpPr txBox="1"/>
          <p:nvPr/>
        </p:nvSpPr>
        <p:spPr>
          <a:xfrm>
            <a:off x="252326" y="459729"/>
            <a:ext cx="11523572" cy="6370975"/>
          </a:xfrm>
          <a:prstGeom prst="rect">
            <a:avLst/>
          </a:prstGeom>
          <a:noFill/>
        </p:spPr>
        <p:txBody>
          <a:bodyPr wrap="square" rtlCol="0">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A major online retail platform experiences a sudden outage, causing the website to be inaccessible to customers.</a:t>
            </a:r>
          </a:p>
          <a:p>
            <a:pPr algn="l"/>
            <a:endParaRPr lang="en-GB" sz="1200" b="1" dirty="0">
              <a:solidFill>
                <a:srgbClr val="0D0D0D"/>
              </a:solidFill>
              <a:latin typeface="Century Gothic" panose="020B0502020202020204" pitchFamily="34" charset="0"/>
            </a:endParaRPr>
          </a:p>
          <a:p>
            <a:pPr algn="l"/>
            <a:r>
              <a:rPr lang="en-AU" sz="2400" b="1" i="0" dirty="0">
                <a:solidFill>
                  <a:srgbClr val="0D0D0D"/>
                </a:solidFill>
                <a:effectLst/>
                <a:latin typeface="Century Gothic" panose="020B0502020202020204" pitchFamily="34" charset="0"/>
              </a:rPr>
              <a:t>➡️ </a:t>
            </a:r>
            <a:r>
              <a:rPr lang="en-GB" sz="2400" b="1" i="0" dirty="0">
                <a:solidFill>
                  <a:srgbClr val="0D0D0D"/>
                </a:solidFill>
                <a:effectLst/>
                <a:latin typeface="Century Gothic" panose="020B0502020202020204" pitchFamily="34" charset="0"/>
              </a:rPr>
              <a:t>Step 1: Situation Appraisal (What, Where, When, Extent)</a:t>
            </a:r>
          </a:p>
          <a:p>
            <a:pPr algn="l"/>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What happened?</a:t>
            </a:r>
            <a:r>
              <a:rPr lang="en-GB" b="0" i="0" dirty="0">
                <a:solidFill>
                  <a:srgbClr val="0D0D0D"/>
                </a:solidFill>
                <a:effectLst/>
                <a:latin typeface="Century Gothic" panose="020B0502020202020204" pitchFamily="34" charset="0"/>
              </a:rPr>
              <a:t> The online retail platform is down.</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Where is the issue occurring?</a:t>
            </a:r>
            <a:r>
              <a:rPr lang="en-GB" b="0" i="0" dirty="0">
                <a:solidFill>
                  <a:srgbClr val="0D0D0D"/>
                </a:solidFill>
                <a:effectLst/>
                <a:latin typeface="Century Gothic" panose="020B0502020202020204" pitchFamily="34" charset="0"/>
              </a:rPr>
              <a:t> The issue is affecting the website globally.</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When did the issue start?</a:t>
            </a:r>
            <a:r>
              <a:rPr lang="en-GB" b="0" i="0" dirty="0">
                <a:solidFill>
                  <a:srgbClr val="0D0D0D"/>
                </a:solidFill>
                <a:effectLst/>
                <a:latin typeface="Century Gothic" panose="020B0502020202020204" pitchFamily="34" charset="0"/>
              </a:rPr>
              <a:t> The outage began approximately 30 minutes ago.</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Extent of the issue:</a:t>
            </a:r>
            <a:r>
              <a:rPr lang="en-GB" b="0" i="0" dirty="0">
                <a:solidFill>
                  <a:srgbClr val="0D0D0D"/>
                </a:solidFill>
                <a:effectLst/>
                <a:latin typeface="Century Gothic" panose="020B0502020202020204" pitchFamily="34" charset="0"/>
              </a:rPr>
              <a:t> All functionalities of the website, including browsing, purchasing, and account management, are affected.</a:t>
            </a:r>
          </a:p>
          <a:p>
            <a:pPr algn="l"/>
            <a:endParaRPr lang="en-GB" b="1" i="0" dirty="0">
              <a:solidFill>
                <a:srgbClr val="0D0D0D"/>
              </a:solidFill>
              <a:effectLst/>
              <a:latin typeface="Century Gothic" panose="020B0502020202020204" pitchFamily="34" charset="0"/>
            </a:endParaRPr>
          </a:p>
          <a:p>
            <a:pPr algn="l"/>
            <a:r>
              <a:rPr lang="en-AU" sz="2400" b="1" i="0" dirty="0">
                <a:solidFill>
                  <a:srgbClr val="0D0D0D"/>
                </a:solidFill>
                <a:effectLst/>
                <a:latin typeface="Century Gothic" panose="020B0502020202020204" pitchFamily="34" charset="0"/>
              </a:rPr>
              <a:t>➡️ </a:t>
            </a:r>
            <a:r>
              <a:rPr lang="en-GB" sz="2400" b="1" i="0" dirty="0">
                <a:solidFill>
                  <a:srgbClr val="0D0D0D"/>
                </a:solidFill>
                <a:effectLst/>
                <a:latin typeface="Century Gothic" panose="020B0502020202020204" pitchFamily="34" charset="0"/>
              </a:rPr>
              <a:t>Step 2: Problem Analysis (Why)</a:t>
            </a:r>
          </a:p>
          <a:p>
            <a:pPr algn="l"/>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Identify the problem:</a:t>
            </a:r>
            <a:r>
              <a:rPr lang="en-GB" b="0" i="0" dirty="0">
                <a:solidFill>
                  <a:srgbClr val="0D0D0D"/>
                </a:solidFill>
                <a:effectLst/>
                <a:latin typeface="Century Gothic" panose="020B0502020202020204" pitchFamily="34" charset="0"/>
              </a:rPr>
              <a:t> The root cause of the website outage.</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Generate possible causes:</a:t>
            </a:r>
            <a:r>
              <a:rPr lang="en-GB" b="0" i="0" dirty="0">
                <a:solidFill>
                  <a:srgbClr val="0D0D0D"/>
                </a:solidFill>
                <a:effectLst/>
                <a:latin typeface="Century Gothic" panose="020B0502020202020204" pitchFamily="34" charset="0"/>
              </a:rPr>
              <a:t> Potential causes could include server failure, network issues, database corruption, or a cyber attack.</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Evaluate each potential cause:</a:t>
            </a:r>
            <a:r>
              <a:rPr lang="en-GB" b="0" i="0" dirty="0">
                <a:solidFill>
                  <a:srgbClr val="0D0D0D"/>
                </a:solidFill>
                <a:effectLst/>
                <a:latin typeface="Century Gothic" panose="020B0502020202020204" pitchFamily="34" charset="0"/>
              </a:rPr>
              <a:t> Consider the likelihood and impact of each cause.</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Shortlist probable causes:</a:t>
            </a:r>
            <a:r>
              <a:rPr lang="en-GB" b="0" i="0" dirty="0">
                <a:solidFill>
                  <a:srgbClr val="0D0D0D"/>
                </a:solidFill>
                <a:effectLst/>
                <a:latin typeface="Century Gothic" panose="020B0502020202020204" pitchFamily="34" charset="0"/>
              </a:rPr>
              <a:t> Narrow down the potential causes based on their likelihood and impact.</a:t>
            </a:r>
          </a:p>
          <a:p>
            <a:endParaRPr lang="en-AU" dirty="0">
              <a:latin typeface="Century Gothic" panose="020B0502020202020204" pitchFamily="34" charset="0"/>
            </a:endParaRPr>
          </a:p>
        </p:txBody>
      </p:sp>
    </p:spTree>
    <p:extLst>
      <p:ext uri="{BB962C8B-B14F-4D97-AF65-F5344CB8AC3E}">
        <p14:creationId xmlns:p14="http://schemas.microsoft.com/office/powerpoint/2010/main" val="315632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wipe(left)">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wipe(left)">
                                      <p:cBhvr>
                                        <p:cTn id="12" dur="500"/>
                                        <p:tgtEl>
                                          <p:spTgt spid="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wipe(left)">
                                      <p:cBhvr>
                                        <p:cTn id="17" dur="500"/>
                                        <p:tgtEl>
                                          <p:spTgt spid="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10" end="10"/>
                                            </p:txEl>
                                          </p:spTgt>
                                        </p:tgtEl>
                                        <p:attrNameLst>
                                          <p:attrName>style.visibility</p:attrName>
                                        </p:attrNameLst>
                                      </p:cBhvr>
                                      <p:to>
                                        <p:strVal val="visible"/>
                                      </p:to>
                                    </p:set>
                                    <p:animEffect transition="in" filter="wipe(left)">
                                      <p:cBhvr>
                                        <p:cTn id="22" dur="500"/>
                                        <p:tgtEl>
                                          <p:spTgt spid="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animEffect transition="in" filter="wipe(left)">
                                      <p:cBhvr>
                                        <p:cTn id="27" dur="500"/>
                                        <p:tgtEl>
                                          <p:spTgt spid="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14" end="14"/>
                                            </p:txEl>
                                          </p:spTgt>
                                        </p:tgtEl>
                                        <p:attrNameLst>
                                          <p:attrName>style.visibility</p:attrName>
                                        </p:attrNameLst>
                                      </p:cBhvr>
                                      <p:to>
                                        <p:strVal val="visible"/>
                                      </p:to>
                                    </p:set>
                                    <p:animEffect transition="in" filter="wipe(left)">
                                      <p:cBhvr>
                                        <p:cTn id="32" dur="500"/>
                                        <p:tgtEl>
                                          <p:spTgt spid="5">
                                            <p:txEl>
                                              <p:pRg st="14" end="1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
                                            <p:txEl>
                                              <p:pRg st="16" end="16"/>
                                            </p:txEl>
                                          </p:spTgt>
                                        </p:tgtEl>
                                        <p:attrNameLst>
                                          <p:attrName>style.visibility</p:attrName>
                                        </p:attrNameLst>
                                      </p:cBhvr>
                                      <p:to>
                                        <p:strVal val="visible"/>
                                      </p:to>
                                    </p:set>
                                    <p:animEffect transition="in" filter="wipe(left)">
                                      <p:cBhvr>
                                        <p:cTn id="37" dur="500"/>
                                        <p:tgtEl>
                                          <p:spTgt spid="5">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xEl>
                                              <p:pRg st="18" end="18"/>
                                            </p:txEl>
                                          </p:spTgt>
                                        </p:tgtEl>
                                        <p:attrNameLst>
                                          <p:attrName>style.visibility</p:attrName>
                                        </p:attrNameLst>
                                      </p:cBhvr>
                                      <p:to>
                                        <p:strVal val="visible"/>
                                      </p:to>
                                    </p:set>
                                    <p:animEffect transition="in" filter="wipe(left)">
                                      <p:cBhvr>
                                        <p:cTn id="42" dur="500"/>
                                        <p:tgtEl>
                                          <p:spTgt spid="5">
                                            <p:txEl>
                                              <p:pRg st="18" end="1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xEl>
                                              <p:pRg st="20" end="20"/>
                                            </p:txEl>
                                          </p:spTgt>
                                        </p:tgtEl>
                                        <p:attrNameLst>
                                          <p:attrName>style.visibility</p:attrName>
                                        </p:attrNameLst>
                                      </p:cBhvr>
                                      <p:to>
                                        <p:strVal val="visible"/>
                                      </p:to>
                                    </p:set>
                                    <p:animEffect transition="in" filter="wipe(left)">
                                      <p:cBhvr>
                                        <p:cTn id="47" dur="500"/>
                                        <p:tgtEl>
                                          <p:spTgt spid="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37B9D-9150-91F3-DFE2-68CF13C31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8BA34-CCBC-838F-3825-102A7A010102}"/>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Kepnoe</a:t>
            </a:r>
            <a:r>
              <a:rPr lang="en-US" sz="2800" b="1" dirty="0">
                <a:latin typeface="Century Gothic" panose="020B0502020202020204" pitchFamily="34" charset="0"/>
              </a:rPr>
              <a:t> Tregoe’ Example 1 </a:t>
            </a:r>
          </a:p>
        </p:txBody>
      </p:sp>
      <p:pic>
        <p:nvPicPr>
          <p:cNvPr id="3" name="Picture 2">
            <a:extLst>
              <a:ext uri="{FF2B5EF4-FFF2-40B4-BE49-F238E27FC236}">
                <a16:creationId xmlns:a16="http://schemas.microsoft.com/office/drawing/2014/main" id="{219030D0-4E05-EF9F-5FA9-7E4FBBC8A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EB6BA6C5-D6D6-3B88-7767-22C14C6EE87F}"/>
              </a:ext>
            </a:extLst>
          </p:cNvPr>
          <p:cNvSpPr txBox="1"/>
          <p:nvPr/>
        </p:nvSpPr>
        <p:spPr>
          <a:xfrm>
            <a:off x="334214" y="769387"/>
            <a:ext cx="11523572" cy="3600986"/>
          </a:xfrm>
          <a:prstGeom prst="rect">
            <a:avLst/>
          </a:prstGeom>
          <a:noFill/>
        </p:spPr>
        <p:txBody>
          <a:bodyPr wrap="square" rtlCol="0">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A major online retail platform experiences a sudden outage, causing the website to be inaccessible to customers.</a:t>
            </a:r>
          </a:p>
          <a:p>
            <a:pPr algn="l"/>
            <a:endParaRPr lang="en-GB" sz="1200" b="1" dirty="0">
              <a:solidFill>
                <a:srgbClr val="0D0D0D"/>
              </a:solidFill>
              <a:latin typeface="Century Gothic" panose="020B0502020202020204" pitchFamily="34" charset="0"/>
            </a:endParaRPr>
          </a:p>
          <a:p>
            <a:pPr algn="l"/>
            <a:r>
              <a:rPr lang="en-AU" sz="2400" b="1" i="0" dirty="0">
                <a:solidFill>
                  <a:srgbClr val="0D0D0D"/>
                </a:solidFill>
                <a:effectLst/>
                <a:latin typeface="Century Gothic" panose="020B0502020202020204" pitchFamily="34" charset="0"/>
              </a:rPr>
              <a:t>➡️</a:t>
            </a:r>
            <a:r>
              <a:rPr lang="en-GB" sz="2400" b="1" i="0" dirty="0">
                <a:solidFill>
                  <a:srgbClr val="0D0D0D"/>
                </a:solidFill>
                <a:effectLst/>
                <a:latin typeface="Century Gothic" panose="020B0502020202020204" pitchFamily="34" charset="0"/>
              </a:rPr>
              <a:t>Step 3: Decision Analysis (What Now)</a:t>
            </a:r>
          </a:p>
          <a:p>
            <a:pPr algn="l"/>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Select the best alternative:</a:t>
            </a:r>
            <a:r>
              <a:rPr lang="en-GB" b="0" i="0" dirty="0">
                <a:solidFill>
                  <a:srgbClr val="0D0D0D"/>
                </a:solidFill>
                <a:effectLst/>
                <a:latin typeface="Century Gothic" panose="020B0502020202020204" pitchFamily="34" charset="0"/>
              </a:rPr>
              <a:t> Choose the most likely root cause based on the analysis.</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Develop an action plan:</a:t>
            </a:r>
            <a:r>
              <a:rPr lang="en-GB" b="0" i="0" dirty="0">
                <a:solidFill>
                  <a:srgbClr val="0D0D0D"/>
                </a:solidFill>
                <a:effectLst/>
                <a:latin typeface="Century Gothic" panose="020B0502020202020204" pitchFamily="34" charset="0"/>
              </a:rPr>
              <a:t> Determine the steps needed to address the root cause and restore the website.</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Implement the plan:</a:t>
            </a:r>
            <a:r>
              <a:rPr lang="en-GB" b="0" i="0" dirty="0">
                <a:solidFill>
                  <a:srgbClr val="0D0D0D"/>
                </a:solidFill>
                <a:effectLst/>
                <a:latin typeface="Century Gothic" panose="020B0502020202020204" pitchFamily="34" charset="0"/>
              </a:rPr>
              <a:t> Execute the action plan to resolve the issue.</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Follow up:</a:t>
            </a:r>
            <a:r>
              <a:rPr lang="en-GB" b="0" i="0" dirty="0">
                <a:solidFill>
                  <a:srgbClr val="0D0D0D"/>
                </a:solidFill>
                <a:effectLst/>
                <a:latin typeface="Century Gothic" panose="020B0502020202020204" pitchFamily="34" charset="0"/>
              </a:rPr>
              <a:t> Monitor the website after implementing the solution to ensure it's functioning properly.</a:t>
            </a:r>
          </a:p>
          <a:p>
            <a:pPr algn="l"/>
            <a:endParaRPr lang="en-GB" b="1" i="0" dirty="0">
              <a:solidFill>
                <a:srgbClr val="0D0D0D"/>
              </a:solidFill>
              <a:effectLst/>
              <a:latin typeface="Century Gothic" panose="020B0502020202020204" pitchFamily="34" charset="0"/>
            </a:endParaRPr>
          </a:p>
        </p:txBody>
      </p:sp>
    </p:spTree>
    <p:extLst>
      <p:ext uri="{BB962C8B-B14F-4D97-AF65-F5344CB8AC3E}">
        <p14:creationId xmlns:p14="http://schemas.microsoft.com/office/powerpoint/2010/main" val="394194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wipe(left)">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wipe(left)">
                                      <p:cBhvr>
                                        <p:cTn id="17" dur="500"/>
                                        <p:tgtEl>
                                          <p:spTgt spid="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wipe(left)">
                                      <p:cBhvr>
                                        <p:cTn id="22" dur="500"/>
                                        <p:tgtEl>
                                          <p:spTgt spid="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wipe(left)">
                                      <p:cBhvr>
                                        <p:cTn id="2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37B9D-9150-91F3-DFE2-68CF13C31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8BA34-CCBC-838F-3825-102A7A010102}"/>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Kepnoe</a:t>
            </a:r>
            <a:r>
              <a:rPr lang="en-US" sz="2800" b="1" dirty="0">
                <a:latin typeface="Century Gothic" panose="020B0502020202020204" pitchFamily="34" charset="0"/>
              </a:rPr>
              <a:t> Tregoe’ Example 1 </a:t>
            </a:r>
          </a:p>
        </p:txBody>
      </p:sp>
      <p:pic>
        <p:nvPicPr>
          <p:cNvPr id="3" name="Picture 2">
            <a:extLst>
              <a:ext uri="{FF2B5EF4-FFF2-40B4-BE49-F238E27FC236}">
                <a16:creationId xmlns:a16="http://schemas.microsoft.com/office/drawing/2014/main" id="{219030D0-4E05-EF9F-5FA9-7E4FBBC8A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EB6BA6C5-D6D6-3B88-7767-22C14C6EE87F}"/>
              </a:ext>
            </a:extLst>
          </p:cNvPr>
          <p:cNvSpPr txBox="1"/>
          <p:nvPr/>
        </p:nvSpPr>
        <p:spPr>
          <a:xfrm>
            <a:off x="334214" y="769387"/>
            <a:ext cx="11523572" cy="4154984"/>
          </a:xfrm>
          <a:prstGeom prst="rect">
            <a:avLst/>
          </a:prstGeom>
          <a:noFill/>
        </p:spPr>
        <p:txBody>
          <a:bodyPr wrap="square" rtlCol="0">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A major online retail platform experiences a sudden outage, causing the website to be inaccessible to customers.</a:t>
            </a:r>
          </a:p>
          <a:p>
            <a:pPr algn="l"/>
            <a:endParaRPr lang="en-GB" sz="1200" b="1" dirty="0">
              <a:solidFill>
                <a:srgbClr val="0D0D0D"/>
              </a:solidFill>
              <a:latin typeface="Century Gothic" panose="020B0502020202020204" pitchFamily="34" charset="0"/>
            </a:endParaRPr>
          </a:p>
          <a:p>
            <a:pPr algn="l"/>
            <a:r>
              <a:rPr lang="en-AU" sz="2400" b="1" i="0" dirty="0">
                <a:solidFill>
                  <a:srgbClr val="0D0D0D"/>
                </a:solidFill>
                <a:effectLst/>
                <a:latin typeface="Century Gothic" panose="020B0502020202020204" pitchFamily="34" charset="0"/>
              </a:rPr>
              <a:t>➡️ </a:t>
            </a:r>
            <a:r>
              <a:rPr lang="en-GB" sz="2400" b="1" i="0" dirty="0">
                <a:solidFill>
                  <a:srgbClr val="0D0D0D"/>
                </a:solidFill>
                <a:effectLst/>
                <a:latin typeface="Century Gothic" panose="020B0502020202020204" pitchFamily="34" charset="0"/>
              </a:rPr>
              <a:t>Step 4: Potential Problem Analysis (What If)</a:t>
            </a:r>
          </a:p>
          <a:p>
            <a:pPr algn="l"/>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Anticipate potential obstacles:</a:t>
            </a:r>
            <a:r>
              <a:rPr lang="en-GB" b="0" i="0" dirty="0">
                <a:solidFill>
                  <a:srgbClr val="0D0D0D"/>
                </a:solidFill>
                <a:effectLst/>
                <a:latin typeface="Century Gothic" panose="020B0502020202020204" pitchFamily="34" charset="0"/>
              </a:rPr>
              <a:t> Consider potential challenges or risks associated with the chosen solution.</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Devise contingency plans:</a:t>
            </a:r>
            <a:r>
              <a:rPr lang="en-GB" b="0" i="0" dirty="0">
                <a:solidFill>
                  <a:srgbClr val="0D0D0D"/>
                </a:solidFill>
                <a:effectLst/>
                <a:latin typeface="Century Gothic" panose="020B0502020202020204" pitchFamily="34" charset="0"/>
              </a:rPr>
              <a:t> Prepare alternative strategies to address any unforeseen issues that may arise during the resolution process.</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Evaluate contingency plans:</a:t>
            </a:r>
            <a:r>
              <a:rPr lang="en-GB" b="0" i="0" dirty="0">
                <a:solidFill>
                  <a:srgbClr val="0D0D0D"/>
                </a:solidFill>
                <a:effectLst/>
                <a:latin typeface="Century Gothic" panose="020B0502020202020204" pitchFamily="34" charset="0"/>
              </a:rPr>
              <a:t> Assess the feasibility and effectiveness of the contingency plans.</a:t>
            </a:r>
          </a:p>
          <a:p>
            <a:pPr algn="l">
              <a:buFont typeface="+mj-lt"/>
              <a:buAutoNum type="arabicPeriod"/>
            </a:pPr>
            <a:endParaRPr lang="en-GB" sz="1200"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Implement and monitor:</a:t>
            </a:r>
            <a:r>
              <a:rPr lang="en-GB" b="0" i="0" dirty="0">
                <a:solidFill>
                  <a:srgbClr val="0D0D0D"/>
                </a:solidFill>
                <a:effectLst/>
                <a:latin typeface="Century Gothic" panose="020B0502020202020204" pitchFamily="34" charset="0"/>
              </a:rPr>
              <a:t> If necessary, implement contingency plans and closely monitor their impact on resolving the issue.</a:t>
            </a:r>
          </a:p>
          <a:p>
            <a:endParaRPr lang="en-AU" dirty="0">
              <a:latin typeface="Century Gothic" panose="020B0502020202020204" pitchFamily="34" charset="0"/>
            </a:endParaRPr>
          </a:p>
        </p:txBody>
      </p:sp>
    </p:spTree>
    <p:extLst>
      <p:ext uri="{BB962C8B-B14F-4D97-AF65-F5344CB8AC3E}">
        <p14:creationId xmlns:p14="http://schemas.microsoft.com/office/powerpoint/2010/main" val="407555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wipe(left)">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wipe(left)">
                                      <p:cBhvr>
                                        <p:cTn id="17" dur="500"/>
                                        <p:tgtEl>
                                          <p:spTgt spid="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wipe(left)">
                                      <p:cBhvr>
                                        <p:cTn id="22" dur="500"/>
                                        <p:tgtEl>
                                          <p:spTgt spid="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wipe(left)">
                                      <p:cBhvr>
                                        <p:cTn id="2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C9171FE0-9362-6FE2-597A-AA70BE07A464}"/>
              </a:ext>
            </a:extLst>
          </p:cNvPr>
          <p:cNvSpPr txBox="1"/>
          <p:nvPr/>
        </p:nvSpPr>
        <p:spPr>
          <a:xfrm>
            <a:off x="3669723" y="2274837"/>
            <a:ext cx="7398326" cy="2308324"/>
          </a:xfrm>
          <a:prstGeom prst="rect">
            <a:avLst/>
          </a:prstGeom>
          <a:noFill/>
        </p:spPr>
        <p:txBody>
          <a:bodyPr wrap="square">
            <a:spAutoFit/>
          </a:bodyPr>
          <a:lstStyle/>
          <a:p>
            <a:r>
              <a:rPr lang="en-GB" b="1" i="0" dirty="0">
                <a:solidFill>
                  <a:srgbClr val="0D0D0D"/>
                </a:solidFill>
                <a:effectLst/>
                <a:latin typeface="Century Gothic" panose="020B0502020202020204" pitchFamily="34" charset="0"/>
              </a:rPr>
              <a:t>Solution:</a:t>
            </a:r>
            <a:r>
              <a:rPr lang="en-GB" b="0" i="0" dirty="0">
                <a:solidFill>
                  <a:srgbClr val="0D0D0D"/>
                </a:solidFill>
                <a:effectLst/>
                <a:latin typeface="Century Gothic" panose="020B0502020202020204" pitchFamily="34" charset="0"/>
              </a:rPr>
              <a:t> </a:t>
            </a:r>
            <a:r>
              <a:rPr lang="en-GB" dirty="0">
                <a:latin typeface="Century Gothic" panose="020B0502020202020204" pitchFamily="34" charset="0"/>
              </a:rPr>
              <a:t>After thorough analysis using the Kepner-Tregoe method, it's determined that the website outage was caused by a server failure due to hardware malfunction. The IT team initiates the process of replacing the faulty server and restoring data from backups. Contingency plans are in place to handle any unforeseen complications during the restoration process. Once the server is replaced and data is restored, the website is back online, and normal operations resume.</a:t>
            </a:r>
            <a:endParaRPr lang="en-AU" dirty="0">
              <a:latin typeface="Century Gothic" panose="020B0502020202020204" pitchFamily="34" charset="0"/>
            </a:endParaRPr>
          </a:p>
        </p:txBody>
      </p:sp>
      <p:pic>
        <p:nvPicPr>
          <p:cNvPr id="6" name="Picture 5" descr="A light bulb with a gear in the middle&#10;&#10;Description automatically generated">
            <a:extLst>
              <a:ext uri="{FF2B5EF4-FFF2-40B4-BE49-F238E27FC236}">
                <a16:creationId xmlns:a16="http://schemas.microsoft.com/office/drawing/2014/main" id="{8DBAA721-406C-04D4-FBC6-4D4339E46B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162" y="1653658"/>
            <a:ext cx="3280242" cy="3280242"/>
          </a:xfrm>
          <a:prstGeom prst="rect">
            <a:avLst/>
          </a:prstGeom>
        </p:spPr>
      </p:pic>
      <p:sp>
        <p:nvSpPr>
          <p:cNvPr id="7" name="Rectangle: Rounded Corners 6">
            <a:extLst>
              <a:ext uri="{FF2B5EF4-FFF2-40B4-BE49-F238E27FC236}">
                <a16:creationId xmlns:a16="http://schemas.microsoft.com/office/drawing/2014/main" id="{58908BDA-4ACF-EE4E-9F89-4A58B81245B2}"/>
              </a:ext>
            </a:extLst>
          </p:cNvPr>
          <p:cNvSpPr/>
          <p:nvPr/>
        </p:nvSpPr>
        <p:spPr>
          <a:xfrm>
            <a:off x="1566890" y="2015836"/>
            <a:ext cx="9601200" cy="2826327"/>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1">
            <a:extLst>
              <a:ext uri="{FF2B5EF4-FFF2-40B4-BE49-F238E27FC236}">
                <a16:creationId xmlns:a16="http://schemas.microsoft.com/office/drawing/2014/main" id="{A265D5EE-663F-3B82-6D14-58A827AE2BE5}"/>
              </a:ext>
            </a:extLst>
          </p:cNvPr>
          <p:cNvSpPr txBox="1">
            <a:spLocks/>
          </p:cNvSpPr>
          <p:nvPr/>
        </p:nvSpPr>
        <p:spPr>
          <a:xfrm>
            <a:off x="266092" y="220362"/>
            <a:ext cx="1080195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b="1">
                <a:latin typeface="Century Gothic" panose="020B0502020202020204" pitchFamily="34" charset="0"/>
              </a:rPr>
              <a:t>‘Kepnoe Tregoe’ Example 1 </a:t>
            </a:r>
            <a:endParaRPr lang="en-US" sz="2800" b="1" dirty="0">
              <a:latin typeface="Century Gothic" panose="020B0502020202020204" pitchFamily="34" charset="0"/>
            </a:endParaRPr>
          </a:p>
        </p:txBody>
      </p:sp>
    </p:spTree>
    <p:extLst>
      <p:ext uri="{BB962C8B-B14F-4D97-AF65-F5344CB8AC3E}">
        <p14:creationId xmlns:p14="http://schemas.microsoft.com/office/powerpoint/2010/main" val="129216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B698E-5941-A08E-CD57-149E8EBC39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ED2A1-F4B2-94B2-657A-669822C2B2BE}"/>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FishBone</a:t>
            </a:r>
            <a:r>
              <a:rPr lang="en-US" sz="2800" b="1" dirty="0">
                <a:latin typeface="Century Gothic" panose="020B0502020202020204" pitchFamily="34" charset="0"/>
              </a:rPr>
              <a:t> Diagram’ </a:t>
            </a:r>
            <a:r>
              <a:rPr lang="en-US" sz="1800" b="1" dirty="0">
                <a:latin typeface="Century Gothic" panose="020B0502020202020204" pitchFamily="34" charset="0"/>
              </a:rPr>
              <a:t>(‘Ishikawa’ diagram or ‘Hearing bone diagram’)</a:t>
            </a:r>
            <a:endParaRPr lang="en-US" sz="2800" b="1" dirty="0">
              <a:latin typeface="Century Gothic" panose="020B0502020202020204" pitchFamily="34" charset="0"/>
            </a:endParaRPr>
          </a:p>
        </p:txBody>
      </p:sp>
      <p:pic>
        <p:nvPicPr>
          <p:cNvPr id="3" name="Picture 2">
            <a:extLst>
              <a:ext uri="{FF2B5EF4-FFF2-40B4-BE49-F238E27FC236}">
                <a16:creationId xmlns:a16="http://schemas.microsoft.com/office/drawing/2014/main" id="{CF7189C8-CF12-73FF-9FE8-B7BDB023E8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graphicFrame>
        <p:nvGraphicFramePr>
          <p:cNvPr id="5" name="Table 4">
            <a:extLst>
              <a:ext uri="{FF2B5EF4-FFF2-40B4-BE49-F238E27FC236}">
                <a16:creationId xmlns:a16="http://schemas.microsoft.com/office/drawing/2014/main" id="{97B954BF-8FA3-83F8-19BF-96D8F6447228}"/>
              </a:ext>
            </a:extLst>
          </p:cNvPr>
          <p:cNvGraphicFramePr>
            <a:graphicFrameLocks noGrp="1"/>
          </p:cNvGraphicFramePr>
          <p:nvPr>
            <p:extLst>
              <p:ext uri="{D42A27DB-BD31-4B8C-83A1-F6EECF244321}">
                <p14:modId xmlns:p14="http://schemas.microsoft.com/office/powerpoint/2010/main" val="605921651"/>
              </p:ext>
            </p:extLst>
          </p:nvPr>
        </p:nvGraphicFramePr>
        <p:xfrm>
          <a:off x="192220" y="734007"/>
          <a:ext cx="11769313" cy="5948680"/>
        </p:xfrm>
        <a:graphic>
          <a:graphicData uri="http://schemas.openxmlformats.org/drawingml/2006/table">
            <a:tbl>
              <a:tblPr firstRow="1" bandRow="1">
                <a:tableStyleId>{5C22544A-7EE6-4342-B048-85BDC9FD1C3A}</a:tableStyleId>
              </a:tblPr>
              <a:tblGrid>
                <a:gridCol w="2873864">
                  <a:extLst>
                    <a:ext uri="{9D8B030D-6E8A-4147-A177-3AD203B41FA5}">
                      <a16:colId xmlns:a16="http://schemas.microsoft.com/office/drawing/2014/main" val="1769195335"/>
                    </a:ext>
                  </a:extLst>
                </a:gridCol>
                <a:gridCol w="8895449">
                  <a:extLst>
                    <a:ext uri="{9D8B030D-6E8A-4147-A177-3AD203B41FA5}">
                      <a16:colId xmlns:a16="http://schemas.microsoft.com/office/drawing/2014/main" val="1699640959"/>
                    </a:ext>
                  </a:extLst>
                </a:gridCol>
              </a:tblGrid>
              <a:tr h="370840">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252096232"/>
                  </a:ext>
                </a:extLst>
              </a:tr>
              <a:tr h="370840">
                <a:tc>
                  <a:txBody>
                    <a:bodyPr/>
                    <a:lstStyle/>
                    <a:p>
                      <a:r>
                        <a:rPr lang="en-AU" b="1" dirty="0">
                          <a:latin typeface="Century Gothic" panose="020B0502020202020204" pitchFamily="34" charset="0"/>
                        </a:rPr>
                        <a:t>What is this Technique?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Fishbone Diagram,  is structured methodology providing a visual look at </a:t>
                      </a:r>
                      <a:r>
                        <a:rPr lang="en-AU" sz="1800" dirty="0" err="1">
                          <a:latin typeface="Century Gothic"/>
                        </a:rPr>
                        <a:t>‘cause</a:t>
                      </a:r>
                      <a:r>
                        <a:rPr lang="en-AU" sz="1800" dirty="0">
                          <a:latin typeface="Century Gothic"/>
                        </a:rPr>
                        <a:t> and ‘effect’. The Problem or Effect is represented by the Head of fish.  It then provides a Structure to brainstorm causes (</a:t>
                      </a:r>
                      <a:r>
                        <a:rPr lang="en-AU" sz="1800" dirty="0" err="1">
                          <a:latin typeface="Century Gothic"/>
                        </a:rPr>
                        <a:t>eg</a:t>
                      </a:r>
                      <a:r>
                        <a:rPr lang="en-AU" sz="1800" dirty="0">
                          <a:latin typeface="Century Gothic"/>
                        </a:rPr>
                        <a:t>: the Spine and bones of the fish) </a:t>
                      </a:r>
                    </a:p>
                  </a:txBody>
                  <a:tcPr/>
                </a:tc>
                <a:extLst>
                  <a:ext uri="{0D108BD9-81ED-4DB2-BD59-A6C34878D82A}">
                    <a16:rowId xmlns:a16="http://schemas.microsoft.com/office/drawing/2014/main" val="3679450887"/>
                  </a:ext>
                </a:extLst>
              </a:tr>
              <a:tr h="370840">
                <a:tc>
                  <a:txBody>
                    <a:bodyPr/>
                    <a:lstStyle/>
                    <a:p>
                      <a:r>
                        <a:rPr lang="en-AU" b="1" dirty="0">
                          <a:latin typeface="Century Gothic" panose="020B0502020202020204" pitchFamily="34" charset="0"/>
                        </a:rPr>
                        <a:t>Background:</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Developed by Kaoru Ishikawa (1960’s) Quality Management Pioneer (Kawasaki Shipyards)</a:t>
                      </a:r>
                    </a:p>
                  </a:txBody>
                  <a:tcPr/>
                </a:tc>
                <a:extLst>
                  <a:ext uri="{0D108BD9-81ED-4DB2-BD59-A6C34878D82A}">
                    <a16:rowId xmlns:a16="http://schemas.microsoft.com/office/drawing/2014/main" val="4100947363"/>
                  </a:ext>
                </a:extLst>
              </a:tr>
              <a:tr h="370840">
                <a:tc>
                  <a:txBody>
                    <a:bodyPr/>
                    <a:lstStyle/>
                    <a:p>
                      <a:r>
                        <a:rPr lang="en-AU" b="1" dirty="0">
                          <a:latin typeface="Century Gothic" panose="020B0502020202020204" pitchFamily="34" charset="0"/>
                        </a:rPr>
                        <a:t>Best for:</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Visual Breakouts &amp; Analysis, Medium Problem complexity, (Closed &amp; Open Loop) Clarifying Inputs &amp; Outputs</a:t>
                      </a:r>
                    </a:p>
                  </a:txBody>
                  <a:tcPr/>
                </a:tc>
                <a:extLst>
                  <a:ext uri="{0D108BD9-81ED-4DB2-BD59-A6C34878D82A}">
                    <a16:rowId xmlns:a16="http://schemas.microsoft.com/office/drawing/2014/main" val="58349452"/>
                  </a:ext>
                </a:extLst>
              </a:tr>
              <a:tr h="370840">
                <a:tc>
                  <a:txBody>
                    <a:bodyPr/>
                    <a:lstStyle/>
                    <a:p>
                      <a:r>
                        <a:rPr lang="en-AU" b="1" dirty="0">
                          <a:latin typeface="Century Gothic" panose="020B0502020202020204" pitchFamily="34" charset="0"/>
                        </a:rPr>
                        <a:t>Techniques:</a:t>
                      </a:r>
                    </a:p>
                  </a:txBody>
                  <a:tcPr/>
                </a:tc>
                <a:tc>
                  <a:txBody>
                    <a:bodyPr/>
                    <a:lstStyle/>
                    <a:p>
                      <a:pPr>
                        <a:lnSpc>
                          <a:spcPct val="100000"/>
                        </a:lnSpc>
                      </a:pPr>
                      <a:r>
                        <a:rPr lang="en-AU" sz="1800" dirty="0">
                          <a:latin typeface="Century Gothic"/>
                        </a:rPr>
                        <a:t>There are specific ‘fishbone’ diagram categories that can be used for specific industries: examples below: </a:t>
                      </a:r>
                    </a:p>
                    <a:p>
                      <a:pPr marL="742950" lvl="1" indent="-285750">
                        <a:lnSpc>
                          <a:spcPct val="100000"/>
                        </a:lnSpc>
                        <a:buFont typeface="Wingdings" panose="05000000000000000000" pitchFamily="2" charset="2"/>
                        <a:buChar char="§"/>
                      </a:pPr>
                      <a:r>
                        <a:rPr lang="en-AU" sz="1800" dirty="0">
                          <a:latin typeface="Century Gothic"/>
                        </a:rPr>
                        <a:t>Manufacturing – 5M Model Manpower, Machine, Material, Method, Measurement</a:t>
                      </a:r>
                    </a:p>
                    <a:p>
                      <a:pPr marL="742950" lvl="1" indent="-285750">
                        <a:lnSpc>
                          <a:spcPct val="100000"/>
                        </a:lnSpc>
                        <a:buFont typeface="Wingdings" panose="05000000000000000000" pitchFamily="2" charset="2"/>
                        <a:buChar char="§"/>
                      </a:pPr>
                      <a:r>
                        <a:rPr lang="en-AU" sz="1800" dirty="0">
                          <a:latin typeface="Century Gothic"/>
                        </a:rPr>
                        <a:t>Marketing - 8P’s Model Products, Price, Place, Promotion, people, process, physical evidence (proof), Performance</a:t>
                      </a:r>
                    </a:p>
                    <a:p>
                      <a:pPr marL="742950" lvl="1" indent="-285750">
                        <a:lnSpc>
                          <a:spcPct val="100000"/>
                        </a:lnSpc>
                        <a:buFont typeface="Wingdings" panose="05000000000000000000" pitchFamily="2" charset="2"/>
                        <a:buChar char="§"/>
                      </a:pPr>
                      <a:r>
                        <a:rPr lang="en-AU" sz="1800" dirty="0">
                          <a:latin typeface="Century Gothic"/>
                        </a:rPr>
                        <a:t>Service Industries - 4-5S’s Surrounding, Suppliers, Systems, Skill, Safety</a:t>
                      </a:r>
                    </a:p>
                    <a:p>
                      <a:pPr>
                        <a:lnSpc>
                          <a:spcPct val="100000"/>
                        </a:lnSpc>
                      </a:pPr>
                      <a:r>
                        <a:rPr lang="en-AU" sz="1800" dirty="0">
                          <a:latin typeface="Century Gothic"/>
                        </a:rPr>
                        <a:t>Technology Examples include:</a:t>
                      </a:r>
                    </a:p>
                    <a:p>
                      <a:pPr marL="742950" lvl="1" indent="-285750">
                        <a:lnSpc>
                          <a:spcPct val="100000"/>
                        </a:lnSpc>
                        <a:buFont typeface="Wingdings" panose="05000000000000000000" pitchFamily="2" charset="2"/>
                        <a:buChar char="§"/>
                      </a:pPr>
                      <a:r>
                        <a:rPr lang="en-AU" sz="1800" dirty="0">
                          <a:latin typeface="Century Gothic"/>
                        </a:rPr>
                        <a:t>Agile: People, Process, Tools, Knowledge Awareness</a:t>
                      </a:r>
                    </a:p>
                    <a:p>
                      <a:pPr marL="742950" lvl="1" indent="-285750">
                        <a:lnSpc>
                          <a:spcPct val="100000"/>
                        </a:lnSpc>
                        <a:buFont typeface="Wingdings" panose="05000000000000000000" pitchFamily="2" charset="2"/>
                        <a:buChar char="§"/>
                      </a:pPr>
                      <a:r>
                        <a:rPr lang="en-AU" sz="1800" dirty="0">
                          <a:latin typeface="Century Gothic"/>
                        </a:rPr>
                        <a:t>ITSM, I would suggest the 4 key elements, People, Process, Tools and Service Providers</a:t>
                      </a:r>
                    </a:p>
                  </a:txBody>
                  <a:tcPr/>
                </a:tc>
                <a:extLst>
                  <a:ext uri="{0D108BD9-81ED-4DB2-BD59-A6C34878D82A}">
                    <a16:rowId xmlns:a16="http://schemas.microsoft.com/office/drawing/2014/main" val="2006588018"/>
                  </a:ext>
                </a:extLst>
              </a:tr>
            </a:tbl>
          </a:graphicData>
        </a:graphic>
      </p:graphicFrame>
    </p:spTree>
    <p:extLst>
      <p:ext uri="{BB962C8B-B14F-4D97-AF65-F5344CB8AC3E}">
        <p14:creationId xmlns:p14="http://schemas.microsoft.com/office/powerpoint/2010/main" val="2442081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B698E-5941-A08E-CD57-149E8EBC39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ED2A1-F4B2-94B2-657A-669822C2B2BE}"/>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FishBone</a:t>
            </a:r>
            <a:r>
              <a:rPr lang="en-US" sz="2800" b="1" dirty="0">
                <a:latin typeface="Century Gothic" panose="020B0502020202020204" pitchFamily="34" charset="0"/>
              </a:rPr>
              <a:t> Diagram’ </a:t>
            </a:r>
            <a:r>
              <a:rPr lang="en-US" sz="1800" b="1" dirty="0">
                <a:latin typeface="Century Gothic" panose="020B0502020202020204" pitchFamily="34" charset="0"/>
              </a:rPr>
              <a:t>(‘Ishikawa’ diagram or ‘Hearing bone diagram’)</a:t>
            </a:r>
            <a:endParaRPr lang="en-US" sz="2800" b="1" dirty="0">
              <a:latin typeface="Century Gothic" panose="020B0502020202020204" pitchFamily="34" charset="0"/>
            </a:endParaRPr>
          </a:p>
        </p:txBody>
      </p:sp>
      <p:pic>
        <p:nvPicPr>
          <p:cNvPr id="3" name="Picture 2">
            <a:extLst>
              <a:ext uri="{FF2B5EF4-FFF2-40B4-BE49-F238E27FC236}">
                <a16:creationId xmlns:a16="http://schemas.microsoft.com/office/drawing/2014/main" id="{CF7189C8-CF12-73FF-9FE8-B7BDB023E8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pic>
        <p:nvPicPr>
          <p:cNvPr id="5" name="Picture 4">
            <a:extLst>
              <a:ext uri="{FF2B5EF4-FFF2-40B4-BE49-F238E27FC236}">
                <a16:creationId xmlns:a16="http://schemas.microsoft.com/office/drawing/2014/main" id="{CC6C8E88-AF3A-8642-43B5-0FA0519A192D}"/>
              </a:ext>
            </a:extLst>
          </p:cNvPr>
          <p:cNvPicPr>
            <a:picLocks noChangeAspect="1"/>
          </p:cNvPicPr>
          <p:nvPr/>
        </p:nvPicPr>
        <p:blipFill>
          <a:blip r:embed="rId4"/>
          <a:stretch>
            <a:fillRect/>
          </a:stretch>
        </p:blipFill>
        <p:spPr>
          <a:xfrm>
            <a:off x="2676172" y="1543610"/>
            <a:ext cx="6839656" cy="3579374"/>
          </a:xfrm>
          <a:prstGeom prst="rect">
            <a:avLst/>
          </a:prstGeom>
        </p:spPr>
      </p:pic>
      <p:sp>
        <p:nvSpPr>
          <p:cNvPr id="7" name="Flowchart: Alternate Process 6">
            <a:extLst>
              <a:ext uri="{FF2B5EF4-FFF2-40B4-BE49-F238E27FC236}">
                <a16:creationId xmlns:a16="http://schemas.microsoft.com/office/drawing/2014/main" id="{D671A17C-4D75-9A79-9880-71437AC5AAD9}"/>
              </a:ext>
            </a:extLst>
          </p:cNvPr>
          <p:cNvSpPr/>
          <p:nvPr/>
        </p:nvSpPr>
        <p:spPr>
          <a:xfrm>
            <a:off x="2321169" y="4583723"/>
            <a:ext cx="1043354" cy="730667"/>
          </a:xfrm>
          <a:prstGeom prst="flowChartAlternateProcess">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412895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 </a:t>
            </a:r>
            <a:r>
              <a:rPr lang="en-US" sz="2800" b="1" dirty="0">
                <a:latin typeface="Century Gothic" panose="020B0502020202020204" pitchFamily="34" charset="0"/>
              </a:rPr>
              <a:t>Example</a:t>
            </a: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7" name="TextBox 6">
            <a:extLst>
              <a:ext uri="{FF2B5EF4-FFF2-40B4-BE49-F238E27FC236}">
                <a16:creationId xmlns:a16="http://schemas.microsoft.com/office/drawing/2014/main" id="{87074D36-0F2A-005E-C399-05B68A1CA2AB}"/>
              </a:ext>
            </a:extLst>
          </p:cNvPr>
          <p:cNvSpPr txBox="1"/>
          <p:nvPr/>
        </p:nvSpPr>
        <p:spPr>
          <a:xfrm>
            <a:off x="1454196" y="2858869"/>
            <a:ext cx="9613853" cy="646331"/>
          </a:xfrm>
          <a:prstGeom prst="rect">
            <a:avLst/>
          </a:prstGeom>
          <a:noFill/>
        </p:spPr>
        <p:txBody>
          <a:bodyPr wrap="square">
            <a:spAutoFit/>
          </a:bodyPr>
          <a:lstStyle/>
          <a:p>
            <a:r>
              <a:rPr lang="en-GB" sz="1800" b="0" i="0" dirty="0">
                <a:solidFill>
                  <a:srgbClr val="0D0D0D"/>
                </a:solidFill>
                <a:effectLst/>
                <a:latin typeface="Century Gothic" panose="020B0502020202020204" pitchFamily="34" charset="0"/>
              </a:rPr>
              <a:t>A company's cloud-based project management system experiences frequent crashes, leading to delays in project timelines and frustration among employees.</a:t>
            </a:r>
            <a:endParaRPr lang="en-AU" dirty="0">
              <a:latin typeface="Century Gothic" panose="020B0502020202020204" pitchFamily="34" charset="0"/>
            </a:endParaRPr>
          </a:p>
        </p:txBody>
      </p:sp>
      <p:sp>
        <p:nvSpPr>
          <p:cNvPr id="8" name="Rectangle: Rounded Corners 7">
            <a:extLst>
              <a:ext uri="{FF2B5EF4-FFF2-40B4-BE49-F238E27FC236}">
                <a16:creationId xmlns:a16="http://schemas.microsoft.com/office/drawing/2014/main" id="{5E89E98D-ACF5-B081-A355-DCDD0A400393}"/>
              </a:ext>
            </a:extLst>
          </p:cNvPr>
          <p:cNvSpPr/>
          <p:nvPr/>
        </p:nvSpPr>
        <p:spPr>
          <a:xfrm>
            <a:off x="840201" y="2403230"/>
            <a:ext cx="10511598" cy="1570893"/>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5798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B698E-5941-A08E-CD57-149E8EBC39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ED2A1-F4B2-94B2-657A-669822C2B2BE}"/>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FishBone</a:t>
            </a:r>
            <a:r>
              <a:rPr lang="en-US" sz="2800" b="1" dirty="0">
                <a:latin typeface="Century Gothic" panose="020B0502020202020204" pitchFamily="34" charset="0"/>
              </a:rPr>
              <a:t> Diagram’ Example</a:t>
            </a:r>
          </a:p>
        </p:txBody>
      </p:sp>
      <p:pic>
        <p:nvPicPr>
          <p:cNvPr id="3" name="Picture 2">
            <a:extLst>
              <a:ext uri="{FF2B5EF4-FFF2-40B4-BE49-F238E27FC236}">
                <a16:creationId xmlns:a16="http://schemas.microsoft.com/office/drawing/2014/main" id="{CF7189C8-CF12-73FF-9FE8-B7BDB023E8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6" name="TextBox 5">
            <a:extLst>
              <a:ext uri="{FF2B5EF4-FFF2-40B4-BE49-F238E27FC236}">
                <a16:creationId xmlns:a16="http://schemas.microsoft.com/office/drawing/2014/main" id="{DABF70AF-5051-BBB1-E5BC-63EA7F477038}"/>
              </a:ext>
            </a:extLst>
          </p:cNvPr>
          <p:cNvSpPr txBox="1"/>
          <p:nvPr/>
        </p:nvSpPr>
        <p:spPr>
          <a:xfrm>
            <a:off x="4022158" y="1133280"/>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Cause</a:t>
            </a:r>
          </a:p>
        </p:txBody>
      </p:sp>
      <p:cxnSp>
        <p:nvCxnSpPr>
          <p:cNvPr id="5" name="Straight Connector 4">
            <a:extLst>
              <a:ext uri="{FF2B5EF4-FFF2-40B4-BE49-F238E27FC236}">
                <a16:creationId xmlns:a16="http://schemas.microsoft.com/office/drawing/2014/main" id="{2964F56F-5B9A-9326-423F-9C2741F71C69}"/>
              </a:ext>
            </a:extLst>
          </p:cNvPr>
          <p:cNvCxnSpPr>
            <a:cxnSpLocks/>
          </p:cNvCxnSpPr>
          <p:nvPr/>
        </p:nvCxnSpPr>
        <p:spPr>
          <a:xfrm>
            <a:off x="1652954" y="1535723"/>
            <a:ext cx="85340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0849EB1-E6A1-8253-EDE5-67AE0438D5E0}"/>
              </a:ext>
            </a:extLst>
          </p:cNvPr>
          <p:cNvCxnSpPr>
            <a:cxnSpLocks/>
          </p:cNvCxnSpPr>
          <p:nvPr/>
        </p:nvCxnSpPr>
        <p:spPr>
          <a:xfrm flipV="1">
            <a:off x="7772400" y="1535723"/>
            <a:ext cx="0" cy="3434862"/>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1E1E0C1-37F0-51FC-B184-C5CB50A6398D}"/>
              </a:ext>
            </a:extLst>
          </p:cNvPr>
          <p:cNvSpPr txBox="1"/>
          <p:nvPr/>
        </p:nvSpPr>
        <p:spPr>
          <a:xfrm>
            <a:off x="8581540" y="3233399"/>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Problem</a:t>
            </a:r>
          </a:p>
        </p:txBody>
      </p:sp>
      <p:sp>
        <p:nvSpPr>
          <p:cNvPr id="13" name="Flowchart: Connector 12">
            <a:extLst>
              <a:ext uri="{FF2B5EF4-FFF2-40B4-BE49-F238E27FC236}">
                <a16:creationId xmlns:a16="http://schemas.microsoft.com/office/drawing/2014/main" id="{8FC2B219-8A6A-AF43-201F-F340190868A4}"/>
              </a:ext>
            </a:extLst>
          </p:cNvPr>
          <p:cNvSpPr/>
          <p:nvPr/>
        </p:nvSpPr>
        <p:spPr>
          <a:xfrm>
            <a:off x="8358232" y="2828101"/>
            <a:ext cx="1828799" cy="1119553"/>
          </a:xfrm>
          <a:prstGeom prst="flowChartConnector">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18F71E59-84F6-62C7-2F3A-83CB562BAB94}"/>
              </a:ext>
            </a:extLst>
          </p:cNvPr>
          <p:cNvSpPr txBox="1"/>
          <p:nvPr/>
        </p:nvSpPr>
        <p:spPr>
          <a:xfrm>
            <a:off x="8581540" y="1169331"/>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Effect</a:t>
            </a:r>
          </a:p>
        </p:txBody>
      </p:sp>
      <p:cxnSp>
        <p:nvCxnSpPr>
          <p:cNvPr id="16" name="Straight Arrow Connector 15">
            <a:extLst>
              <a:ext uri="{FF2B5EF4-FFF2-40B4-BE49-F238E27FC236}">
                <a16:creationId xmlns:a16="http://schemas.microsoft.com/office/drawing/2014/main" id="{70148998-E3DD-505E-CBFF-86436A7E7441}"/>
              </a:ext>
            </a:extLst>
          </p:cNvPr>
          <p:cNvCxnSpPr/>
          <p:nvPr/>
        </p:nvCxnSpPr>
        <p:spPr>
          <a:xfrm>
            <a:off x="1649922" y="3387878"/>
            <a:ext cx="6462447"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281B8E8-BC49-A998-FB41-9D15E260269C}"/>
              </a:ext>
            </a:extLst>
          </p:cNvPr>
          <p:cNvCxnSpPr>
            <a:cxnSpLocks/>
          </p:cNvCxnSpPr>
          <p:nvPr/>
        </p:nvCxnSpPr>
        <p:spPr>
          <a:xfrm>
            <a:off x="3155866" y="2127647"/>
            <a:ext cx="624355" cy="11255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5879265-9F0C-FA66-C1C1-111DFDEBDF40}"/>
              </a:ext>
            </a:extLst>
          </p:cNvPr>
          <p:cNvCxnSpPr>
            <a:cxnSpLocks/>
          </p:cNvCxnSpPr>
          <p:nvPr/>
        </p:nvCxnSpPr>
        <p:spPr>
          <a:xfrm>
            <a:off x="5876974" y="2127647"/>
            <a:ext cx="624355" cy="11255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9692B67-FB60-B358-53A1-1863B424EBC3}"/>
              </a:ext>
            </a:extLst>
          </p:cNvPr>
          <p:cNvCxnSpPr>
            <a:cxnSpLocks/>
          </p:cNvCxnSpPr>
          <p:nvPr/>
        </p:nvCxnSpPr>
        <p:spPr>
          <a:xfrm flipV="1">
            <a:off x="3247292" y="3541176"/>
            <a:ext cx="590537" cy="1126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AC80A93-8DF8-15FA-ADFC-219DBAAC3ADD}"/>
              </a:ext>
            </a:extLst>
          </p:cNvPr>
          <p:cNvCxnSpPr>
            <a:cxnSpLocks/>
          </p:cNvCxnSpPr>
          <p:nvPr/>
        </p:nvCxnSpPr>
        <p:spPr>
          <a:xfrm flipV="1">
            <a:off x="6002053" y="3510880"/>
            <a:ext cx="590537" cy="1126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A016D43-2489-DF03-251F-9A50913A5249}"/>
              </a:ext>
            </a:extLst>
          </p:cNvPr>
          <p:cNvCxnSpPr>
            <a:cxnSpLocks/>
          </p:cNvCxnSpPr>
          <p:nvPr/>
        </p:nvCxnSpPr>
        <p:spPr>
          <a:xfrm>
            <a:off x="5197035" y="3803957"/>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077E566-D37E-9117-B3BF-C8B964A59A0A}"/>
              </a:ext>
            </a:extLst>
          </p:cNvPr>
          <p:cNvCxnSpPr>
            <a:cxnSpLocks/>
          </p:cNvCxnSpPr>
          <p:nvPr/>
        </p:nvCxnSpPr>
        <p:spPr>
          <a:xfrm>
            <a:off x="4942917" y="4354941"/>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354376-63BC-84EC-3EDC-C1984B6B82DE}"/>
              </a:ext>
            </a:extLst>
          </p:cNvPr>
          <p:cNvCxnSpPr>
            <a:cxnSpLocks/>
          </p:cNvCxnSpPr>
          <p:nvPr/>
        </p:nvCxnSpPr>
        <p:spPr>
          <a:xfrm>
            <a:off x="4804352" y="2397188"/>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A57478-D80B-11FD-46FB-3F13547944B6}"/>
              </a:ext>
            </a:extLst>
          </p:cNvPr>
          <p:cNvCxnSpPr>
            <a:cxnSpLocks/>
          </p:cNvCxnSpPr>
          <p:nvPr/>
        </p:nvCxnSpPr>
        <p:spPr>
          <a:xfrm>
            <a:off x="5103089" y="2820029"/>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198B34D-8B01-2ECD-05DF-76BF7A65D544}"/>
              </a:ext>
            </a:extLst>
          </p:cNvPr>
          <p:cNvCxnSpPr>
            <a:cxnSpLocks/>
          </p:cNvCxnSpPr>
          <p:nvPr/>
        </p:nvCxnSpPr>
        <p:spPr>
          <a:xfrm>
            <a:off x="2389477" y="3006788"/>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775EA3F-8D61-E854-3EE9-ACFF74456AF9}"/>
              </a:ext>
            </a:extLst>
          </p:cNvPr>
          <p:cNvCxnSpPr>
            <a:cxnSpLocks/>
          </p:cNvCxnSpPr>
          <p:nvPr/>
        </p:nvCxnSpPr>
        <p:spPr>
          <a:xfrm>
            <a:off x="2094209" y="2473206"/>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BD71BD5-21A4-9C18-9ADE-753C782ED9EF}"/>
              </a:ext>
            </a:extLst>
          </p:cNvPr>
          <p:cNvCxnSpPr>
            <a:cxnSpLocks/>
          </p:cNvCxnSpPr>
          <p:nvPr/>
        </p:nvCxnSpPr>
        <p:spPr>
          <a:xfrm>
            <a:off x="2503085" y="3803957"/>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DDDBDBD3-23EF-2471-5E78-383DFC8BAE71}"/>
              </a:ext>
            </a:extLst>
          </p:cNvPr>
          <p:cNvCxnSpPr>
            <a:cxnSpLocks/>
          </p:cNvCxnSpPr>
          <p:nvPr/>
        </p:nvCxnSpPr>
        <p:spPr>
          <a:xfrm>
            <a:off x="2236351" y="4348897"/>
            <a:ext cx="115308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83EC74A4-5034-8782-DBE6-6494094CCA78}"/>
              </a:ext>
            </a:extLst>
          </p:cNvPr>
          <p:cNvSpPr txBox="1"/>
          <p:nvPr/>
        </p:nvSpPr>
        <p:spPr>
          <a:xfrm>
            <a:off x="2452159" y="1833463"/>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PEOPLE</a:t>
            </a:r>
          </a:p>
        </p:txBody>
      </p:sp>
      <p:sp>
        <p:nvSpPr>
          <p:cNvPr id="36" name="TextBox 35">
            <a:extLst>
              <a:ext uri="{FF2B5EF4-FFF2-40B4-BE49-F238E27FC236}">
                <a16:creationId xmlns:a16="http://schemas.microsoft.com/office/drawing/2014/main" id="{AD2609CD-C0E3-65CE-11B6-4EF6DF461FD3}"/>
              </a:ext>
            </a:extLst>
          </p:cNvPr>
          <p:cNvSpPr txBox="1"/>
          <p:nvPr/>
        </p:nvSpPr>
        <p:spPr>
          <a:xfrm>
            <a:off x="5228901" y="1877936"/>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PROCESS</a:t>
            </a:r>
          </a:p>
        </p:txBody>
      </p:sp>
      <p:sp>
        <p:nvSpPr>
          <p:cNvPr id="37" name="TextBox 36">
            <a:extLst>
              <a:ext uri="{FF2B5EF4-FFF2-40B4-BE49-F238E27FC236}">
                <a16:creationId xmlns:a16="http://schemas.microsoft.com/office/drawing/2014/main" id="{3630F120-AA8D-C1D8-B883-203CD7CECBBD}"/>
              </a:ext>
            </a:extLst>
          </p:cNvPr>
          <p:cNvSpPr txBox="1"/>
          <p:nvPr/>
        </p:nvSpPr>
        <p:spPr>
          <a:xfrm>
            <a:off x="2484719" y="4680119"/>
            <a:ext cx="1382182" cy="307777"/>
          </a:xfrm>
          <a:prstGeom prst="rect">
            <a:avLst/>
          </a:prstGeom>
          <a:noFill/>
        </p:spPr>
        <p:txBody>
          <a:bodyPr wrap="square" rtlCol="0">
            <a:spAutoFit/>
          </a:bodyPr>
          <a:lstStyle/>
          <a:p>
            <a:pPr algn="ctr"/>
            <a:r>
              <a:rPr lang="en-AU" sz="1400" b="1" dirty="0">
                <a:latin typeface="Century Gothic" panose="020B0502020202020204" pitchFamily="34" charset="0"/>
              </a:rPr>
              <a:t>TOOLS</a:t>
            </a:r>
          </a:p>
        </p:txBody>
      </p:sp>
      <p:sp>
        <p:nvSpPr>
          <p:cNvPr id="38" name="TextBox 37">
            <a:extLst>
              <a:ext uri="{FF2B5EF4-FFF2-40B4-BE49-F238E27FC236}">
                <a16:creationId xmlns:a16="http://schemas.microsoft.com/office/drawing/2014/main" id="{F20DC45A-5EB2-4121-CF20-B2CE489D176B}"/>
              </a:ext>
            </a:extLst>
          </p:cNvPr>
          <p:cNvSpPr txBox="1"/>
          <p:nvPr/>
        </p:nvSpPr>
        <p:spPr>
          <a:xfrm>
            <a:off x="4952933" y="4693495"/>
            <a:ext cx="2040051" cy="307777"/>
          </a:xfrm>
          <a:prstGeom prst="rect">
            <a:avLst/>
          </a:prstGeom>
          <a:noFill/>
        </p:spPr>
        <p:txBody>
          <a:bodyPr wrap="square" rtlCol="0">
            <a:spAutoFit/>
          </a:bodyPr>
          <a:lstStyle/>
          <a:p>
            <a:pPr algn="ctr"/>
            <a:r>
              <a:rPr lang="en-AU" sz="1400" b="1" dirty="0">
                <a:latin typeface="Century Gothic" panose="020B0502020202020204" pitchFamily="34" charset="0"/>
              </a:rPr>
              <a:t>SERVICE PROVIDERS</a:t>
            </a:r>
          </a:p>
        </p:txBody>
      </p:sp>
      <p:sp>
        <p:nvSpPr>
          <p:cNvPr id="42" name="TextBox 41">
            <a:extLst>
              <a:ext uri="{FF2B5EF4-FFF2-40B4-BE49-F238E27FC236}">
                <a16:creationId xmlns:a16="http://schemas.microsoft.com/office/drawing/2014/main" id="{0EB11B83-350B-5136-FE4B-EC253C1AD2D5}"/>
              </a:ext>
            </a:extLst>
          </p:cNvPr>
          <p:cNvSpPr txBox="1"/>
          <p:nvPr/>
        </p:nvSpPr>
        <p:spPr>
          <a:xfrm>
            <a:off x="3327605" y="2142165"/>
            <a:ext cx="2538260" cy="461665"/>
          </a:xfrm>
          <a:prstGeom prst="rect">
            <a:avLst/>
          </a:prstGeom>
          <a:noFill/>
        </p:spPr>
        <p:txBody>
          <a:bodyPr wrap="square">
            <a:spAutoFit/>
          </a:bodyPr>
          <a:lstStyle/>
          <a:p>
            <a:pPr algn="r"/>
            <a:r>
              <a:rPr lang="en-GB" sz="1200" b="1" i="0" dirty="0">
                <a:solidFill>
                  <a:srgbClr val="0D0D0D"/>
                </a:solidFill>
                <a:effectLst/>
                <a:latin typeface="Century Gothic" panose="020B0502020202020204" pitchFamily="34" charset="0"/>
              </a:rPr>
              <a:t>Inadequate Maintenance Procedures:</a:t>
            </a:r>
            <a:endParaRPr lang="en-AU" sz="1200" dirty="0"/>
          </a:p>
        </p:txBody>
      </p:sp>
      <p:sp>
        <p:nvSpPr>
          <p:cNvPr id="44" name="TextBox 43">
            <a:extLst>
              <a:ext uri="{FF2B5EF4-FFF2-40B4-BE49-F238E27FC236}">
                <a16:creationId xmlns:a16="http://schemas.microsoft.com/office/drawing/2014/main" id="{A0D18229-E313-A537-ED9C-E3F21C0711A8}"/>
              </a:ext>
            </a:extLst>
          </p:cNvPr>
          <p:cNvSpPr txBox="1"/>
          <p:nvPr/>
        </p:nvSpPr>
        <p:spPr>
          <a:xfrm>
            <a:off x="1594724" y="2176978"/>
            <a:ext cx="1652275"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Insufficient Training:</a:t>
            </a:r>
            <a:r>
              <a:rPr lang="en-GB" sz="1200" b="0" i="0" dirty="0">
                <a:solidFill>
                  <a:srgbClr val="0D0D0D"/>
                </a:solidFill>
                <a:effectLst/>
                <a:latin typeface="Century Gothic" panose="020B0502020202020204" pitchFamily="34" charset="0"/>
              </a:rPr>
              <a:t> </a:t>
            </a:r>
            <a:endParaRPr lang="en-AU" sz="1200" dirty="0"/>
          </a:p>
        </p:txBody>
      </p:sp>
      <p:sp>
        <p:nvSpPr>
          <p:cNvPr id="46" name="TextBox 45">
            <a:extLst>
              <a:ext uri="{FF2B5EF4-FFF2-40B4-BE49-F238E27FC236}">
                <a16:creationId xmlns:a16="http://schemas.microsoft.com/office/drawing/2014/main" id="{9E50F232-470A-32D9-76E6-E8BDDAC7926F}"/>
              </a:ext>
            </a:extLst>
          </p:cNvPr>
          <p:cNvSpPr txBox="1"/>
          <p:nvPr/>
        </p:nvSpPr>
        <p:spPr>
          <a:xfrm>
            <a:off x="1707186" y="2728332"/>
            <a:ext cx="2005638"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Resistance to Change:</a:t>
            </a:r>
            <a:r>
              <a:rPr lang="en-GB" sz="1200" b="0" i="0" dirty="0">
                <a:solidFill>
                  <a:srgbClr val="0D0D0D"/>
                </a:solidFill>
                <a:effectLst/>
                <a:latin typeface="Century Gothic" panose="020B0502020202020204" pitchFamily="34" charset="0"/>
              </a:rPr>
              <a:t> </a:t>
            </a:r>
            <a:endParaRPr lang="en-AU" sz="1200" dirty="0"/>
          </a:p>
        </p:txBody>
      </p:sp>
      <p:sp>
        <p:nvSpPr>
          <p:cNvPr id="48" name="TextBox 47">
            <a:extLst>
              <a:ext uri="{FF2B5EF4-FFF2-40B4-BE49-F238E27FC236}">
                <a16:creationId xmlns:a16="http://schemas.microsoft.com/office/drawing/2014/main" id="{4E0CF56F-32D4-4374-5E86-DA03ADBA18E1}"/>
              </a:ext>
            </a:extLst>
          </p:cNvPr>
          <p:cNvSpPr txBox="1"/>
          <p:nvPr/>
        </p:nvSpPr>
        <p:spPr>
          <a:xfrm>
            <a:off x="1738964" y="3065604"/>
            <a:ext cx="2059756"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Lack of Communication:</a:t>
            </a:r>
            <a:r>
              <a:rPr lang="en-GB" sz="1200" b="0" i="0" dirty="0">
                <a:solidFill>
                  <a:srgbClr val="0D0D0D"/>
                </a:solidFill>
                <a:effectLst/>
                <a:latin typeface="Century Gothic" panose="020B0502020202020204" pitchFamily="34" charset="0"/>
              </a:rPr>
              <a:t> </a:t>
            </a:r>
            <a:endParaRPr lang="en-AU" sz="1200" dirty="0"/>
          </a:p>
        </p:txBody>
      </p:sp>
      <p:sp>
        <p:nvSpPr>
          <p:cNvPr id="50" name="TextBox 49">
            <a:extLst>
              <a:ext uri="{FF2B5EF4-FFF2-40B4-BE49-F238E27FC236}">
                <a16:creationId xmlns:a16="http://schemas.microsoft.com/office/drawing/2014/main" id="{91761CC1-A0FA-86C0-F313-E3249B7A0C36}"/>
              </a:ext>
            </a:extLst>
          </p:cNvPr>
          <p:cNvSpPr txBox="1"/>
          <p:nvPr/>
        </p:nvSpPr>
        <p:spPr>
          <a:xfrm>
            <a:off x="4127946" y="2587739"/>
            <a:ext cx="2005638" cy="461665"/>
          </a:xfrm>
          <a:prstGeom prst="rect">
            <a:avLst/>
          </a:prstGeom>
          <a:noFill/>
        </p:spPr>
        <p:txBody>
          <a:bodyPr wrap="square">
            <a:spAutoFit/>
          </a:bodyPr>
          <a:lstStyle/>
          <a:p>
            <a:pPr algn="r"/>
            <a:r>
              <a:rPr lang="en-GB" sz="1200" b="1" i="0" dirty="0">
                <a:solidFill>
                  <a:srgbClr val="0D0D0D"/>
                </a:solidFill>
                <a:effectLst/>
                <a:latin typeface="Century Gothic" panose="020B0502020202020204" pitchFamily="34" charset="0"/>
              </a:rPr>
              <a:t>Unclear Workflow Integration:</a:t>
            </a:r>
            <a:r>
              <a:rPr lang="en-GB" sz="1200" b="0" i="0" dirty="0">
                <a:solidFill>
                  <a:srgbClr val="0D0D0D"/>
                </a:solidFill>
                <a:effectLst/>
                <a:latin typeface="Century Gothic" panose="020B0502020202020204" pitchFamily="34" charset="0"/>
              </a:rPr>
              <a:t> </a:t>
            </a:r>
            <a:endParaRPr lang="en-AU" sz="1200" dirty="0"/>
          </a:p>
        </p:txBody>
      </p:sp>
      <p:sp>
        <p:nvSpPr>
          <p:cNvPr id="52" name="TextBox 51">
            <a:extLst>
              <a:ext uri="{FF2B5EF4-FFF2-40B4-BE49-F238E27FC236}">
                <a16:creationId xmlns:a16="http://schemas.microsoft.com/office/drawing/2014/main" id="{9CA614B2-33E3-B5B3-A68B-61262A4817DF}"/>
              </a:ext>
            </a:extLst>
          </p:cNvPr>
          <p:cNvSpPr txBox="1"/>
          <p:nvPr/>
        </p:nvSpPr>
        <p:spPr>
          <a:xfrm>
            <a:off x="4221221" y="3023539"/>
            <a:ext cx="2366236"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Incomplete Documentation:</a:t>
            </a:r>
            <a:r>
              <a:rPr lang="en-GB" sz="1200" b="0" i="0" dirty="0">
                <a:solidFill>
                  <a:srgbClr val="0D0D0D"/>
                </a:solidFill>
                <a:effectLst/>
                <a:latin typeface="Century Gothic" panose="020B0502020202020204" pitchFamily="34" charset="0"/>
              </a:rPr>
              <a:t> </a:t>
            </a:r>
            <a:endParaRPr lang="en-AU" sz="1200" dirty="0"/>
          </a:p>
        </p:txBody>
      </p:sp>
      <p:sp>
        <p:nvSpPr>
          <p:cNvPr id="54" name="TextBox 53">
            <a:extLst>
              <a:ext uri="{FF2B5EF4-FFF2-40B4-BE49-F238E27FC236}">
                <a16:creationId xmlns:a16="http://schemas.microsoft.com/office/drawing/2014/main" id="{BDA5629D-ED4E-4D58-EFA4-F9B8E1229341}"/>
              </a:ext>
            </a:extLst>
          </p:cNvPr>
          <p:cNvSpPr txBox="1"/>
          <p:nvPr/>
        </p:nvSpPr>
        <p:spPr>
          <a:xfrm>
            <a:off x="1574842" y="3536873"/>
            <a:ext cx="2428141" cy="276998"/>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Outdated Software Version:</a:t>
            </a:r>
            <a:r>
              <a:rPr lang="en-GB" sz="1200" b="0" i="0" dirty="0">
                <a:solidFill>
                  <a:srgbClr val="0D0D0D"/>
                </a:solidFill>
                <a:effectLst/>
                <a:latin typeface="Century Gothic" panose="020B0502020202020204" pitchFamily="34" charset="0"/>
              </a:rPr>
              <a:t> </a:t>
            </a:r>
            <a:endParaRPr lang="en-AU" sz="1200" dirty="0"/>
          </a:p>
        </p:txBody>
      </p:sp>
      <p:sp>
        <p:nvSpPr>
          <p:cNvPr id="56" name="TextBox 55">
            <a:extLst>
              <a:ext uri="{FF2B5EF4-FFF2-40B4-BE49-F238E27FC236}">
                <a16:creationId xmlns:a16="http://schemas.microsoft.com/office/drawing/2014/main" id="{D775D27D-8250-7B4E-5DCA-CD4EC3C1C7F5}"/>
              </a:ext>
            </a:extLst>
          </p:cNvPr>
          <p:cNvSpPr txBox="1"/>
          <p:nvPr/>
        </p:nvSpPr>
        <p:spPr>
          <a:xfrm>
            <a:off x="1027124" y="3929373"/>
            <a:ext cx="2674325"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Incompatible Third-Party Plugins:</a:t>
            </a:r>
            <a:r>
              <a:rPr lang="en-GB" sz="1200" b="0" i="0" dirty="0">
                <a:solidFill>
                  <a:srgbClr val="0D0D0D"/>
                </a:solidFill>
                <a:effectLst/>
                <a:latin typeface="Century Gothic" panose="020B0502020202020204" pitchFamily="34" charset="0"/>
              </a:rPr>
              <a:t> </a:t>
            </a:r>
            <a:endParaRPr lang="en-AU" sz="1200" dirty="0"/>
          </a:p>
        </p:txBody>
      </p:sp>
      <p:sp>
        <p:nvSpPr>
          <p:cNvPr id="58" name="TextBox 57">
            <a:extLst>
              <a:ext uri="{FF2B5EF4-FFF2-40B4-BE49-F238E27FC236}">
                <a16:creationId xmlns:a16="http://schemas.microsoft.com/office/drawing/2014/main" id="{6BB9B136-3226-4702-D267-408C8F664EA4}"/>
              </a:ext>
            </a:extLst>
          </p:cNvPr>
          <p:cNvSpPr txBox="1"/>
          <p:nvPr/>
        </p:nvSpPr>
        <p:spPr>
          <a:xfrm>
            <a:off x="1157511" y="4372404"/>
            <a:ext cx="2262553"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Insufficient Monitoring Tools:</a:t>
            </a:r>
            <a:r>
              <a:rPr lang="en-GB" sz="1200" b="0" i="0" dirty="0">
                <a:solidFill>
                  <a:srgbClr val="0D0D0D"/>
                </a:solidFill>
                <a:effectLst/>
                <a:latin typeface="Century Gothic" panose="020B0502020202020204" pitchFamily="34" charset="0"/>
              </a:rPr>
              <a:t> </a:t>
            </a:r>
            <a:endParaRPr lang="en-AU" sz="1200" dirty="0"/>
          </a:p>
        </p:txBody>
      </p:sp>
      <p:sp>
        <p:nvSpPr>
          <p:cNvPr id="60" name="TextBox 59">
            <a:extLst>
              <a:ext uri="{FF2B5EF4-FFF2-40B4-BE49-F238E27FC236}">
                <a16:creationId xmlns:a16="http://schemas.microsoft.com/office/drawing/2014/main" id="{65F37684-C6E6-961E-22C3-E2D40AE449C2}"/>
              </a:ext>
            </a:extLst>
          </p:cNvPr>
          <p:cNvSpPr txBox="1"/>
          <p:nvPr/>
        </p:nvSpPr>
        <p:spPr>
          <a:xfrm>
            <a:off x="2845710" y="3986050"/>
            <a:ext cx="3287874" cy="646331"/>
          </a:xfrm>
          <a:prstGeom prst="rect">
            <a:avLst/>
          </a:prstGeom>
          <a:noFill/>
        </p:spPr>
        <p:txBody>
          <a:bodyPr wrap="square">
            <a:spAutoFit/>
          </a:bodyPr>
          <a:lstStyle/>
          <a:p>
            <a:pPr algn="r"/>
            <a:r>
              <a:rPr lang="en-GB" sz="1200" b="1" i="0" dirty="0">
                <a:solidFill>
                  <a:srgbClr val="0D0D0D"/>
                </a:solidFill>
                <a:effectLst/>
                <a:latin typeface="Century Gothic" panose="020B0502020202020204" pitchFamily="34" charset="0"/>
              </a:rPr>
              <a:t>Poor Vendor Support:</a:t>
            </a:r>
          </a:p>
          <a:p>
            <a:pPr algn="r"/>
            <a:r>
              <a:rPr lang="en-GB" sz="1200" b="0" i="0" dirty="0">
                <a:solidFill>
                  <a:srgbClr val="0D0D0D"/>
                </a:solidFill>
                <a:effectLst/>
                <a:latin typeface="Century Gothic" panose="020B0502020202020204" pitchFamily="34" charset="0"/>
              </a:rPr>
              <a:t> </a:t>
            </a:r>
          </a:p>
          <a:p>
            <a:pPr algn="r"/>
            <a:r>
              <a:rPr lang="en-GB" sz="1200" b="1" i="0" dirty="0">
                <a:solidFill>
                  <a:srgbClr val="0D0D0D"/>
                </a:solidFill>
                <a:effectLst/>
                <a:latin typeface="Century Gothic" panose="020B0502020202020204" pitchFamily="34" charset="0"/>
              </a:rPr>
              <a:t>Unreliable Hosting Provider:</a:t>
            </a:r>
            <a:endParaRPr lang="en-AU" sz="1200" dirty="0"/>
          </a:p>
        </p:txBody>
      </p:sp>
      <p:sp>
        <p:nvSpPr>
          <p:cNvPr id="62" name="TextBox 61">
            <a:extLst>
              <a:ext uri="{FF2B5EF4-FFF2-40B4-BE49-F238E27FC236}">
                <a16:creationId xmlns:a16="http://schemas.microsoft.com/office/drawing/2014/main" id="{4BC6B333-9595-F941-B263-7758CABD24F0}"/>
              </a:ext>
            </a:extLst>
          </p:cNvPr>
          <p:cNvSpPr txBox="1"/>
          <p:nvPr/>
        </p:nvSpPr>
        <p:spPr>
          <a:xfrm>
            <a:off x="5107403" y="3536873"/>
            <a:ext cx="2231496" cy="276999"/>
          </a:xfrm>
          <a:prstGeom prst="rect">
            <a:avLst/>
          </a:prstGeom>
          <a:noFill/>
        </p:spPr>
        <p:txBody>
          <a:bodyPr wrap="square">
            <a:spAutoFit/>
          </a:bodyPr>
          <a:lstStyle/>
          <a:p>
            <a:r>
              <a:rPr lang="en-GB" sz="1200" b="1" i="0" dirty="0">
                <a:solidFill>
                  <a:srgbClr val="0D0D0D"/>
                </a:solidFill>
                <a:effectLst/>
                <a:latin typeface="Century Gothic" panose="020B0502020202020204" pitchFamily="34" charset="0"/>
              </a:rPr>
              <a:t>Ineffective SLAs:</a:t>
            </a:r>
            <a:r>
              <a:rPr lang="en-GB" sz="1200" b="0" i="0" dirty="0">
                <a:solidFill>
                  <a:srgbClr val="0D0D0D"/>
                </a:solidFill>
                <a:effectLst/>
                <a:latin typeface="Century Gothic" panose="020B0502020202020204" pitchFamily="34" charset="0"/>
              </a:rPr>
              <a:t> </a:t>
            </a:r>
            <a:endParaRPr lang="en-AU" sz="1200" dirty="0"/>
          </a:p>
        </p:txBody>
      </p:sp>
    </p:spTree>
    <p:extLst>
      <p:ext uri="{BB962C8B-B14F-4D97-AF65-F5344CB8AC3E}">
        <p14:creationId xmlns:p14="http://schemas.microsoft.com/office/powerpoint/2010/main" val="1900158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C9171FE0-9362-6FE2-597A-AA70BE07A464}"/>
              </a:ext>
            </a:extLst>
          </p:cNvPr>
          <p:cNvSpPr txBox="1"/>
          <p:nvPr/>
        </p:nvSpPr>
        <p:spPr>
          <a:xfrm>
            <a:off x="3388368" y="1903186"/>
            <a:ext cx="7398326" cy="1477328"/>
          </a:xfrm>
          <a:prstGeom prst="rect">
            <a:avLst/>
          </a:prstGeom>
          <a:noFill/>
        </p:spPr>
        <p:txBody>
          <a:bodyPr wrap="square">
            <a:spAutoFit/>
          </a:bodyPr>
          <a:lstStyle/>
          <a:p>
            <a:r>
              <a:rPr lang="en-GB" b="1" dirty="0">
                <a:solidFill>
                  <a:srgbClr val="0D0D0D"/>
                </a:solidFill>
                <a:latin typeface="Century Gothic" panose="020B0502020202020204" pitchFamily="34" charset="0"/>
              </a:rPr>
              <a:t>Solution:</a:t>
            </a:r>
            <a:r>
              <a:rPr lang="en-GB" dirty="0">
                <a:solidFill>
                  <a:srgbClr val="0D0D0D"/>
                </a:solidFill>
                <a:latin typeface="Century Gothic" panose="020B0502020202020204" pitchFamily="34" charset="0"/>
              </a:rPr>
              <a:t> After conducting a comprehensive analysis using the fishbone diagram, the company identifies several root causes contributing to the frequent crashes of the project management system. To address these issues, the company implements the following solutions:</a:t>
            </a:r>
          </a:p>
        </p:txBody>
      </p:sp>
      <p:pic>
        <p:nvPicPr>
          <p:cNvPr id="6" name="Picture 5" descr="A light bulb with a gear in the middle&#10;&#10;Description automatically generated">
            <a:extLst>
              <a:ext uri="{FF2B5EF4-FFF2-40B4-BE49-F238E27FC236}">
                <a16:creationId xmlns:a16="http://schemas.microsoft.com/office/drawing/2014/main" id="{8DBAA721-406C-04D4-FBC6-4D4339E46B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5807" y="877921"/>
            <a:ext cx="3280242" cy="3280242"/>
          </a:xfrm>
          <a:prstGeom prst="rect">
            <a:avLst/>
          </a:prstGeom>
        </p:spPr>
      </p:pic>
      <p:sp>
        <p:nvSpPr>
          <p:cNvPr id="7" name="Rectangle: Rounded Corners 6">
            <a:extLst>
              <a:ext uri="{FF2B5EF4-FFF2-40B4-BE49-F238E27FC236}">
                <a16:creationId xmlns:a16="http://schemas.microsoft.com/office/drawing/2014/main" id="{58908BDA-4ACF-EE4E-9F89-4A58B81245B2}"/>
              </a:ext>
            </a:extLst>
          </p:cNvPr>
          <p:cNvSpPr/>
          <p:nvPr/>
        </p:nvSpPr>
        <p:spPr>
          <a:xfrm>
            <a:off x="1295400" y="1243284"/>
            <a:ext cx="9601200" cy="2826327"/>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1">
            <a:extLst>
              <a:ext uri="{FF2B5EF4-FFF2-40B4-BE49-F238E27FC236}">
                <a16:creationId xmlns:a16="http://schemas.microsoft.com/office/drawing/2014/main" id="{A265D5EE-663F-3B82-6D14-58A827AE2BE5}"/>
              </a:ext>
            </a:extLst>
          </p:cNvPr>
          <p:cNvSpPr txBox="1">
            <a:spLocks/>
          </p:cNvSpPr>
          <p:nvPr/>
        </p:nvSpPr>
        <p:spPr>
          <a:xfrm>
            <a:off x="266092" y="220362"/>
            <a:ext cx="1080195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b="1" dirty="0">
                <a:latin typeface="Century Gothic" panose="020B0502020202020204" pitchFamily="34" charset="0"/>
              </a:rPr>
              <a:t>‘Fishbone’ Example 1 </a:t>
            </a:r>
          </a:p>
        </p:txBody>
      </p:sp>
      <p:sp>
        <p:nvSpPr>
          <p:cNvPr id="4" name="TextBox 3">
            <a:extLst>
              <a:ext uri="{FF2B5EF4-FFF2-40B4-BE49-F238E27FC236}">
                <a16:creationId xmlns:a16="http://schemas.microsoft.com/office/drawing/2014/main" id="{A80AA363-C5DA-ECA2-3541-2F8CD45C4CDE}"/>
              </a:ext>
            </a:extLst>
          </p:cNvPr>
          <p:cNvSpPr txBox="1"/>
          <p:nvPr/>
        </p:nvSpPr>
        <p:spPr>
          <a:xfrm>
            <a:off x="1649921" y="4313212"/>
            <a:ext cx="4739155" cy="1666867"/>
          </a:xfrm>
          <a:prstGeom prst="rect">
            <a:avLst/>
          </a:prstGeom>
          <a:noFill/>
        </p:spPr>
        <p:txBody>
          <a:bodyPr wrap="square">
            <a:spAutoFit/>
          </a:bodyPr>
          <a:lstStyle/>
          <a:p>
            <a:pPr>
              <a:lnSpc>
                <a:spcPct val="200000"/>
              </a:lnSpc>
              <a:buFont typeface="+mj-lt"/>
              <a:buAutoNum type="arabicPeriod"/>
            </a:pPr>
            <a:r>
              <a:rPr lang="en-GB" dirty="0">
                <a:solidFill>
                  <a:srgbClr val="0D0D0D"/>
                </a:solidFill>
                <a:latin typeface="Century Gothic" panose="020B0502020202020204" pitchFamily="34" charset="0"/>
              </a:rPr>
              <a:t> Enhanced Training Program: </a:t>
            </a:r>
          </a:p>
          <a:p>
            <a:pPr>
              <a:lnSpc>
                <a:spcPct val="200000"/>
              </a:lnSpc>
              <a:buFont typeface="+mj-lt"/>
              <a:buAutoNum type="arabicPeriod"/>
            </a:pPr>
            <a:r>
              <a:rPr lang="en-GB" dirty="0">
                <a:solidFill>
                  <a:srgbClr val="0D0D0D"/>
                </a:solidFill>
                <a:latin typeface="Century Gothic" panose="020B0502020202020204" pitchFamily="34" charset="0"/>
              </a:rPr>
              <a:t> Streamlined Maintenance Procedures: </a:t>
            </a:r>
          </a:p>
          <a:p>
            <a:pPr>
              <a:lnSpc>
                <a:spcPct val="200000"/>
              </a:lnSpc>
              <a:buFont typeface="+mj-lt"/>
              <a:buAutoNum type="arabicPeriod"/>
            </a:pPr>
            <a:r>
              <a:rPr lang="en-GB" dirty="0">
                <a:solidFill>
                  <a:srgbClr val="0D0D0D"/>
                </a:solidFill>
                <a:latin typeface="Century Gothic" panose="020B0502020202020204" pitchFamily="34" charset="0"/>
              </a:rPr>
              <a:t> Improved Documentation:</a:t>
            </a:r>
          </a:p>
        </p:txBody>
      </p:sp>
      <p:sp>
        <p:nvSpPr>
          <p:cNvPr id="8" name="TextBox 7">
            <a:extLst>
              <a:ext uri="{FF2B5EF4-FFF2-40B4-BE49-F238E27FC236}">
                <a16:creationId xmlns:a16="http://schemas.microsoft.com/office/drawing/2014/main" id="{8CD806B4-D25A-2586-1F1E-21C9A400DB8E}"/>
              </a:ext>
            </a:extLst>
          </p:cNvPr>
          <p:cNvSpPr txBox="1"/>
          <p:nvPr/>
        </p:nvSpPr>
        <p:spPr>
          <a:xfrm>
            <a:off x="7061789" y="4313212"/>
            <a:ext cx="3724905" cy="1112869"/>
          </a:xfrm>
          <a:prstGeom prst="rect">
            <a:avLst/>
          </a:prstGeom>
          <a:noFill/>
        </p:spPr>
        <p:txBody>
          <a:bodyPr wrap="square">
            <a:spAutoFit/>
          </a:bodyPr>
          <a:lstStyle/>
          <a:p>
            <a:pPr>
              <a:lnSpc>
                <a:spcPct val="200000"/>
              </a:lnSpc>
            </a:pPr>
            <a:r>
              <a:rPr lang="en-GB" dirty="0">
                <a:solidFill>
                  <a:srgbClr val="0D0D0D"/>
                </a:solidFill>
                <a:latin typeface="Century Gothic" panose="020B0502020202020204" pitchFamily="34" charset="0"/>
              </a:rPr>
              <a:t>4. Upgrade Monitoring Tools: </a:t>
            </a:r>
          </a:p>
          <a:p>
            <a:pPr>
              <a:lnSpc>
                <a:spcPct val="200000"/>
              </a:lnSpc>
            </a:pPr>
            <a:r>
              <a:rPr lang="en-GB" dirty="0">
                <a:solidFill>
                  <a:srgbClr val="0D0D0D"/>
                </a:solidFill>
                <a:latin typeface="Century Gothic" panose="020B0502020202020204" pitchFamily="34" charset="0"/>
              </a:rPr>
              <a:t>5. Review Service Providers:</a:t>
            </a:r>
          </a:p>
        </p:txBody>
      </p:sp>
    </p:spTree>
    <p:extLst>
      <p:ext uri="{BB962C8B-B14F-4D97-AF65-F5344CB8AC3E}">
        <p14:creationId xmlns:p14="http://schemas.microsoft.com/office/powerpoint/2010/main" val="40060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left)">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wipe(left)">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Effect transition="in" filter="wipe(left)">
                                      <p:cBhvr>
                                        <p:cTn id="35" dur="500"/>
                                        <p:tgtEl>
                                          <p:spTgt spid="8">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8">
                                            <p:txEl>
                                              <p:pRg st="1" end="1"/>
                                            </p:txEl>
                                          </p:spTgt>
                                        </p:tgtEl>
                                        <p:attrNameLst>
                                          <p:attrName>style.visibility</p:attrName>
                                        </p:attrNameLst>
                                      </p:cBhvr>
                                      <p:to>
                                        <p:strVal val="visible"/>
                                      </p:to>
                                    </p:set>
                                    <p:animEffect transition="in" filter="wipe(left)">
                                      <p:cBhvr>
                                        <p:cTn id="40"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a:t>
            </a:r>
            <a:endParaRPr lang="en-US" sz="2800" b="1" dirty="0">
              <a:latin typeface="Century Gothic" panose="020B0502020202020204" pitchFamily="34" charset="0"/>
            </a:endParaRPr>
          </a:p>
        </p:txBody>
      </p:sp>
      <p:sp>
        <p:nvSpPr>
          <p:cNvPr id="4" name="TextBox 3">
            <a:extLst>
              <a:ext uri="{FF2B5EF4-FFF2-40B4-BE49-F238E27FC236}">
                <a16:creationId xmlns:a16="http://schemas.microsoft.com/office/drawing/2014/main" id="{AF6C0749-CF0E-890B-134F-904E8D72C5CD}"/>
              </a:ext>
            </a:extLst>
          </p:cNvPr>
          <p:cNvSpPr txBox="1"/>
          <p:nvPr/>
        </p:nvSpPr>
        <p:spPr>
          <a:xfrm>
            <a:off x="2919529" y="769387"/>
            <a:ext cx="9056810" cy="1399742"/>
          </a:xfrm>
          <a:prstGeom prst="rect">
            <a:avLst/>
          </a:prstGeom>
          <a:noFill/>
        </p:spPr>
        <p:txBody>
          <a:bodyPr wrap="square" lIns="0" tIns="0" rIns="0" bIns="0" rtlCol="0" anchor="t">
            <a:spAutoFit/>
          </a:bodyPr>
          <a:lstStyle/>
          <a:p>
            <a:pPr>
              <a:lnSpc>
                <a:spcPct val="200000"/>
              </a:lnSpc>
            </a:pPr>
            <a:r>
              <a:rPr lang="en-AU" sz="1600" dirty="0">
                <a:latin typeface="Century Gothic"/>
              </a:rPr>
              <a:t>Scatter Diagram, is structured methodology providing a visual look at ‘correlation between relationships’. </a:t>
            </a:r>
          </a:p>
          <a:p>
            <a:pPr>
              <a:lnSpc>
                <a:spcPct val="200000"/>
              </a:lnSpc>
            </a:pPr>
            <a:endParaRPr lang="en-AU" sz="1600" dirty="0">
              <a:latin typeface="Century Gothic"/>
            </a:endParaRP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graphicFrame>
        <p:nvGraphicFramePr>
          <p:cNvPr id="5" name="Table 4">
            <a:extLst>
              <a:ext uri="{FF2B5EF4-FFF2-40B4-BE49-F238E27FC236}">
                <a16:creationId xmlns:a16="http://schemas.microsoft.com/office/drawing/2014/main" id="{0FC037E8-8054-8F32-C973-7DAFE642BE39}"/>
              </a:ext>
            </a:extLst>
          </p:cNvPr>
          <p:cNvGraphicFramePr>
            <a:graphicFrameLocks noGrp="1"/>
          </p:cNvGraphicFramePr>
          <p:nvPr>
            <p:extLst>
              <p:ext uri="{D42A27DB-BD31-4B8C-83A1-F6EECF244321}">
                <p14:modId xmlns:p14="http://schemas.microsoft.com/office/powerpoint/2010/main" val="242056817"/>
              </p:ext>
            </p:extLst>
          </p:nvPr>
        </p:nvGraphicFramePr>
        <p:xfrm>
          <a:off x="156595" y="745882"/>
          <a:ext cx="11769313" cy="4028440"/>
        </p:xfrm>
        <a:graphic>
          <a:graphicData uri="http://schemas.openxmlformats.org/drawingml/2006/table">
            <a:tbl>
              <a:tblPr firstRow="1" bandRow="1">
                <a:tableStyleId>{5C22544A-7EE6-4342-B048-85BDC9FD1C3A}</a:tableStyleId>
              </a:tblPr>
              <a:tblGrid>
                <a:gridCol w="2873864">
                  <a:extLst>
                    <a:ext uri="{9D8B030D-6E8A-4147-A177-3AD203B41FA5}">
                      <a16:colId xmlns:a16="http://schemas.microsoft.com/office/drawing/2014/main" val="1769195335"/>
                    </a:ext>
                  </a:extLst>
                </a:gridCol>
                <a:gridCol w="8895449">
                  <a:extLst>
                    <a:ext uri="{9D8B030D-6E8A-4147-A177-3AD203B41FA5}">
                      <a16:colId xmlns:a16="http://schemas.microsoft.com/office/drawing/2014/main" val="1699640959"/>
                    </a:ext>
                  </a:extLst>
                </a:gridCol>
              </a:tblGrid>
              <a:tr h="370840">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252096232"/>
                  </a:ext>
                </a:extLst>
              </a:tr>
              <a:tr h="370840">
                <a:tc>
                  <a:txBody>
                    <a:bodyPr/>
                    <a:lstStyle/>
                    <a:p>
                      <a:r>
                        <a:rPr lang="en-AU" b="1" dirty="0">
                          <a:latin typeface="Century Gothic" panose="020B0502020202020204" pitchFamily="34" charset="0"/>
                        </a:rPr>
                        <a:t>What is this Technique?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Scatter Diagram, is structured methodology providing a visual look at ‘correlation between relationships’. Primarily used for analysing relationships between two variables for determining how closely the two variables are related.   </a:t>
                      </a:r>
                    </a:p>
                  </a:txBody>
                  <a:tcPr/>
                </a:tc>
                <a:extLst>
                  <a:ext uri="{0D108BD9-81ED-4DB2-BD59-A6C34878D82A}">
                    <a16:rowId xmlns:a16="http://schemas.microsoft.com/office/drawing/2014/main" val="3679450887"/>
                  </a:ext>
                </a:extLst>
              </a:tr>
              <a:tr h="370840">
                <a:tc>
                  <a:txBody>
                    <a:bodyPr/>
                    <a:lstStyle/>
                    <a:p>
                      <a:r>
                        <a:rPr lang="en-AU" b="1" dirty="0">
                          <a:latin typeface="Century Gothic" panose="020B0502020202020204" pitchFamily="34" charset="0"/>
                        </a:rPr>
                        <a:t>Background:</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The earliest known Scatter Plot was created by John Frederick (Scientist) 1833. </a:t>
                      </a:r>
                    </a:p>
                  </a:txBody>
                  <a:tcPr/>
                </a:tc>
                <a:extLst>
                  <a:ext uri="{0D108BD9-81ED-4DB2-BD59-A6C34878D82A}">
                    <a16:rowId xmlns:a16="http://schemas.microsoft.com/office/drawing/2014/main" val="4100947363"/>
                  </a:ext>
                </a:extLst>
              </a:tr>
              <a:tr h="370840">
                <a:tc>
                  <a:txBody>
                    <a:bodyPr/>
                    <a:lstStyle/>
                    <a:p>
                      <a:r>
                        <a:rPr lang="en-AU" b="1" dirty="0">
                          <a:latin typeface="Century Gothic" panose="020B0502020202020204" pitchFamily="34" charset="0"/>
                        </a:rPr>
                        <a:t>Best for:</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Visual Analysis, complex statistics &amp; numbers, mapping relationships, identifying patterns and correlation </a:t>
                      </a:r>
                    </a:p>
                  </a:txBody>
                  <a:tcPr/>
                </a:tc>
                <a:extLst>
                  <a:ext uri="{0D108BD9-81ED-4DB2-BD59-A6C34878D82A}">
                    <a16:rowId xmlns:a16="http://schemas.microsoft.com/office/drawing/2014/main" val="58349452"/>
                  </a:ext>
                </a:extLst>
              </a:tr>
              <a:tr h="370840">
                <a:tc>
                  <a:txBody>
                    <a:bodyPr/>
                    <a:lstStyle/>
                    <a:p>
                      <a:r>
                        <a:rPr lang="en-AU" b="1" dirty="0">
                          <a:latin typeface="Century Gothic" panose="020B0502020202020204" pitchFamily="34" charset="0"/>
                        </a:rPr>
                        <a:t>Techniques:</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X &amp; Y Axis Intersects</a:t>
                      </a:r>
                    </a:p>
                    <a:p>
                      <a:pPr marL="285750" indent="-285750">
                        <a:lnSpc>
                          <a:spcPct val="100000"/>
                        </a:lnSpc>
                        <a:buFont typeface="Wingdings" panose="05000000000000000000" pitchFamily="2" charset="2"/>
                        <a:buChar char="§"/>
                      </a:pPr>
                      <a:r>
                        <a:rPr lang="en-AU" sz="1800" dirty="0">
                          <a:latin typeface="Century Gothic"/>
                        </a:rPr>
                        <a:t>Pattern Identification</a:t>
                      </a:r>
                    </a:p>
                    <a:p>
                      <a:pPr marL="285750" indent="-285750">
                        <a:lnSpc>
                          <a:spcPct val="100000"/>
                        </a:lnSpc>
                        <a:buFont typeface="Wingdings" panose="05000000000000000000" pitchFamily="2" charset="2"/>
                        <a:buChar char="§"/>
                      </a:pPr>
                      <a:r>
                        <a:rPr lang="en-AU" sz="1800" dirty="0">
                          <a:latin typeface="Century Gothic"/>
                        </a:rPr>
                        <a:t>Four Quadrants Analysis (Count the points in each quadrant)</a:t>
                      </a:r>
                    </a:p>
                    <a:p>
                      <a:pPr marL="285750" indent="-285750">
                        <a:lnSpc>
                          <a:spcPct val="100000"/>
                        </a:lnSpc>
                        <a:buFont typeface="Wingdings" panose="05000000000000000000" pitchFamily="2" charset="2"/>
                        <a:buChar char="§"/>
                      </a:pPr>
                      <a:r>
                        <a:rPr lang="en-AU" sz="1800" dirty="0">
                          <a:latin typeface="Century Gothic"/>
                        </a:rPr>
                        <a:t>Trend Identification </a:t>
                      </a:r>
                    </a:p>
                  </a:txBody>
                  <a:tcPr/>
                </a:tc>
                <a:extLst>
                  <a:ext uri="{0D108BD9-81ED-4DB2-BD59-A6C34878D82A}">
                    <a16:rowId xmlns:a16="http://schemas.microsoft.com/office/drawing/2014/main" val="2006588018"/>
                  </a:ext>
                </a:extLst>
              </a:tr>
            </a:tbl>
          </a:graphicData>
        </a:graphic>
      </p:graphicFrame>
    </p:spTree>
    <p:extLst>
      <p:ext uri="{BB962C8B-B14F-4D97-AF65-F5344CB8AC3E}">
        <p14:creationId xmlns:p14="http://schemas.microsoft.com/office/powerpoint/2010/main" val="330546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65AA6-E79A-6969-6EFE-853EB6C467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DE8C13-4805-EFCC-DBAA-597AF200FF5D}"/>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Root Cause Analysis (RCA) Techniques </a:t>
            </a:r>
          </a:p>
        </p:txBody>
      </p:sp>
      <p:sp>
        <p:nvSpPr>
          <p:cNvPr id="4" name="TextBox 3">
            <a:extLst>
              <a:ext uri="{FF2B5EF4-FFF2-40B4-BE49-F238E27FC236}">
                <a16:creationId xmlns:a16="http://schemas.microsoft.com/office/drawing/2014/main" id="{C1CCF0BC-FDB3-43EF-5A3C-55569D2D977B}"/>
              </a:ext>
            </a:extLst>
          </p:cNvPr>
          <p:cNvSpPr txBox="1"/>
          <p:nvPr/>
        </p:nvSpPr>
        <p:spPr>
          <a:xfrm>
            <a:off x="343941" y="769387"/>
            <a:ext cx="11514684" cy="907300"/>
          </a:xfrm>
          <a:prstGeom prst="rect">
            <a:avLst/>
          </a:prstGeom>
          <a:noFill/>
        </p:spPr>
        <p:txBody>
          <a:bodyPr wrap="square" lIns="0" tIns="0" rIns="0" bIns="0" rtlCol="0" anchor="t">
            <a:spAutoFit/>
          </a:bodyPr>
          <a:lstStyle/>
          <a:p>
            <a:pPr marL="171450" indent="-171450">
              <a:lnSpc>
                <a:spcPct val="200000"/>
              </a:lnSpc>
              <a:buFont typeface="Wingdings" panose="05000000000000000000" pitchFamily="2" charset="2"/>
              <a:buChar char="§"/>
            </a:pPr>
            <a:r>
              <a:rPr lang="en-AU" sz="1600" dirty="0">
                <a:latin typeface="Century Gothic"/>
              </a:rPr>
              <a:t>RCA Techniques are systematic and formal approaches and ways of working to identify the underlying causes of problems or incidents. </a:t>
            </a:r>
          </a:p>
        </p:txBody>
      </p:sp>
      <p:pic>
        <p:nvPicPr>
          <p:cNvPr id="3" name="Picture 2">
            <a:extLst>
              <a:ext uri="{FF2B5EF4-FFF2-40B4-BE49-F238E27FC236}">
                <a16:creationId xmlns:a16="http://schemas.microsoft.com/office/drawing/2014/main" id="{F90BC1FE-A7B0-282A-BEDE-381CB91883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Tree>
    <p:extLst>
      <p:ext uri="{BB962C8B-B14F-4D97-AF65-F5344CB8AC3E}">
        <p14:creationId xmlns:p14="http://schemas.microsoft.com/office/powerpoint/2010/main" val="846509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156595" y="154614"/>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a:t>
            </a:r>
            <a:endParaRPr lang="en-US" sz="2800" b="1" dirty="0">
              <a:latin typeface="Century Gothic" panose="020B0502020202020204" pitchFamily="34" charset="0"/>
            </a:endParaRP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cxnSp>
        <p:nvCxnSpPr>
          <p:cNvPr id="5" name="Straight Connector 4">
            <a:extLst>
              <a:ext uri="{FF2B5EF4-FFF2-40B4-BE49-F238E27FC236}">
                <a16:creationId xmlns:a16="http://schemas.microsoft.com/office/drawing/2014/main" id="{092E0E8C-63CD-2651-D3C0-EB62245653CF}"/>
              </a:ext>
            </a:extLst>
          </p:cNvPr>
          <p:cNvCxnSpPr>
            <a:cxnSpLocks/>
          </p:cNvCxnSpPr>
          <p:nvPr/>
        </p:nvCxnSpPr>
        <p:spPr>
          <a:xfrm>
            <a:off x="1617784" y="829604"/>
            <a:ext cx="0" cy="4797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759B55-71CE-516A-C958-A1D3A8BF5AEF}"/>
              </a:ext>
            </a:extLst>
          </p:cNvPr>
          <p:cNvCxnSpPr>
            <a:cxnSpLocks/>
          </p:cNvCxnSpPr>
          <p:nvPr/>
        </p:nvCxnSpPr>
        <p:spPr>
          <a:xfrm flipH="1">
            <a:off x="1617784" y="5638800"/>
            <a:ext cx="9284677"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E07B5A49-BAB1-4EC3-81E5-211B5F90712E}"/>
              </a:ext>
            </a:extLst>
          </p:cNvPr>
          <p:cNvSpPr txBox="1">
            <a:spLocks/>
          </p:cNvSpPr>
          <p:nvPr/>
        </p:nvSpPr>
        <p:spPr>
          <a:xfrm rot="16200000">
            <a:off x="203404" y="2860443"/>
            <a:ext cx="966755"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Century Gothic" panose="020B0502020202020204" pitchFamily="34" charset="0"/>
              </a:rPr>
              <a:t>Incidents</a:t>
            </a:r>
          </a:p>
        </p:txBody>
      </p:sp>
      <p:sp>
        <p:nvSpPr>
          <p:cNvPr id="9" name="Title 1">
            <a:extLst>
              <a:ext uri="{FF2B5EF4-FFF2-40B4-BE49-F238E27FC236}">
                <a16:creationId xmlns:a16="http://schemas.microsoft.com/office/drawing/2014/main" id="{FB289FDC-A993-D4E6-F622-52DEDC930A10}"/>
              </a:ext>
            </a:extLst>
          </p:cNvPr>
          <p:cNvSpPr txBox="1">
            <a:spLocks/>
          </p:cNvSpPr>
          <p:nvPr/>
        </p:nvSpPr>
        <p:spPr>
          <a:xfrm>
            <a:off x="5214036" y="6115333"/>
            <a:ext cx="272248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Century Gothic" panose="020B0502020202020204" pitchFamily="34" charset="0"/>
              </a:rPr>
              <a:t>Active Network Users (2023)</a:t>
            </a:r>
          </a:p>
        </p:txBody>
      </p:sp>
      <p:graphicFrame>
        <p:nvGraphicFramePr>
          <p:cNvPr id="11" name="Table 10">
            <a:extLst>
              <a:ext uri="{FF2B5EF4-FFF2-40B4-BE49-F238E27FC236}">
                <a16:creationId xmlns:a16="http://schemas.microsoft.com/office/drawing/2014/main" id="{A00B317F-3286-D66C-EA3F-5F760C4E8BBF}"/>
              </a:ext>
            </a:extLst>
          </p:cNvPr>
          <p:cNvGraphicFramePr>
            <a:graphicFrameLocks noGrp="1"/>
          </p:cNvGraphicFramePr>
          <p:nvPr>
            <p:extLst>
              <p:ext uri="{D42A27DB-BD31-4B8C-83A1-F6EECF244321}">
                <p14:modId xmlns:p14="http://schemas.microsoft.com/office/powerpoint/2010/main" val="2282576656"/>
              </p:ext>
            </p:extLst>
          </p:nvPr>
        </p:nvGraphicFramePr>
        <p:xfrm>
          <a:off x="1617784" y="5744493"/>
          <a:ext cx="9284676" cy="370840"/>
        </p:xfrm>
        <a:graphic>
          <a:graphicData uri="http://schemas.openxmlformats.org/drawingml/2006/table">
            <a:tbl>
              <a:tblPr firstRow="1" bandRow="1">
                <a:tableStyleId>{5C22544A-7EE6-4342-B048-85BDC9FD1C3A}</a:tableStyleId>
              </a:tblPr>
              <a:tblGrid>
                <a:gridCol w="773723">
                  <a:extLst>
                    <a:ext uri="{9D8B030D-6E8A-4147-A177-3AD203B41FA5}">
                      <a16:colId xmlns:a16="http://schemas.microsoft.com/office/drawing/2014/main" val="659338239"/>
                    </a:ext>
                  </a:extLst>
                </a:gridCol>
                <a:gridCol w="773723">
                  <a:extLst>
                    <a:ext uri="{9D8B030D-6E8A-4147-A177-3AD203B41FA5}">
                      <a16:colId xmlns:a16="http://schemas.microsoft.com/office/drawing/2014/main" val="2841551412"/>
                    </a:ext>
                  </a:extLst>
                </a:gridCol>
                <a:gridCol w="773723">
                  <a:extLst>
                    <a:ext uri="{9D8B030D-6E8A-4147-A177-3AD203B41FA5}">
                      <a16:colId xmlns:a16="http://schemas.microsoft.com/office/drawing/2014/main" val="2503074091"/>
                    </a:ext>
                  </a:extLst>
                </a:gridCol>
                <a:gridCol w="773723">
                  <a:extLst>
                    <a:ext uri="{9D8B030D-6E8A-4147-A177-3AD203B41FA5}">
                      <a16:colId xmlns:a16="http://schemas.microsoft.com/office/drawing/2014/main" val="2047560489"/>
                    </a:ext>
                  </a:extLst>
                </a:gridCol>
                <a:gridCol w="773723">
                  <a:extLst>
                    <a:ext uri="{9D8B030D-6E8A-4147-A177-3AD203B41FA5}">
                      <a16:colId xmlns:a16="http://schemas.microsoft.com/office/drawing/2014/main" val="2965211077"/>
                    </a:ext>
                  </a:extLst>
                </a:gridCol>
                <a:gridCol w="773723">
                  <a:extLst>
                    <a:ext uri="{9D8B030D-6E8A-4147-A177-3AD203B41FA5}">
                      <a16:colId xmlns:a16="http://schemas.microsoft.com/office/drawing/2014/main" val="4069693512"/>
                    </a:ext>
                  </a:extLst>
                </a:gridCol>
                <a:gridCol w="773723">
                  <a:extLst>
                    <a:ext uri="{9D8B030D-6E8A-4147-A177-3AD203B41FA5}">
                      <a16:colId xmlns:a16="http://schemas.microsoft.com/office/drawing/2014/main" val="2328669578"/>
                    </a:ext>
                  </a:extLst>
                </a:gridCol>
                <a:gridCol w="773723">
                  <a:extLst>
                    <a:ext uri="{9D8B030D-6E8A-4147-A177-3AD203B41FA5}">
                      <a16:colId xmlns:a16="http://schemas.microsoft.com/office/drawing/2014/main" val="3644105279"/>
                    </a:ext>
                  </a:extLst>
                </a:gridCol>
                <a:gridCol w="773723">
                  <a:extLst>
                    <a:ext uri="{9D8B030D-6E8A-4147-A177-3AD203B41FA5}">
                      <a16:colId xmlns:a16="http://schemas.microsoft.com/office/drawing/2014/main" val="3702774460"/>
                    </a:ext>
                  </a:extLst>
                </a:gridCol>
                <a:gridCol w="773723">
                  <a:extLst>
                    <a:ext uri="{9D8B030D-6E8A-4147-A177-3AD203B41FA5}">
                      <a16:colId xmlns:a16="http://schemas.microsoft.com/office/drawing/2014/main" val="198132073"/>
                    </a:ext>
                  </a:extLst>
                </a:gridCol>
                <a:gridCol w="773723">
                  <a:extLst>
                    <a:ext uri="{9D8B030D-6E8A-4147-A177-3AD203B41FA5}">
                      <a16:colId xmlns:a16="http://schemas.microsoft.com/office/drawing/2014/main" val="3981777300"/>
                    </a:ext>
                  </a:extLst>
                </a:gridCol>
                <a:gridCol w="773723">
                  <a:extLst>
                    <a:ext uri="{9D8B030D-6E8A-4147-A177-3AD203B41FA5}">
                      <a16:colId xmlns:a16="http://schemas.microsoft.com/office/drawing/2014/main" val="4207642041"/>
                    </a:ext>
                  </a:extLst>
                </a:gridCol>
              </a:tblGrid>
              <a:tr h="370840">
                <a:tc>
                  <a:txBody>
                    <a:bodyPr/>
                    <a:lstStyle/>
                    <a:p>
                      <a:pPr algn="ctr"/>
                      <a:r>
                        <a:rPr lang="en-AU" sz="1200" b="0" dirty="0">
                          <a:latin typeface="Century Gothic" panose="020B0502020202020204" pitchFamily="34" charset="0"/>
                        </a:rPr>
                        <a:t>&gt;1000</a:t>
                      </a:r>
                    </a:p>
                  </a:txBody>
                  <a:tcPr anchor="ctr"/>
                </a:tc>
                <a:tc>
                  <a:txBody>
                    <a:bodyPr/>
                    <a:lstStyle/>
                    <a:p>
                      <a:pPr algn="ctr"/>
                      <a:r>
                        <a:rPr lang="en-AU" sz="1200" b="0" dirty="0">
                          <a:latin typeface="Century Gothic" panose="020B0502020202020204" pitchFamily="34" charset="0"/>
                        </a:rPr>
                        <a:t>1100</a:t>
                      </a:r>
                    </a:p>
                  </a:txBody>
                  <a:tcPr anchor="ctr"/>
                </a:tc>
                <a:tc>
                  <a:txBody>
                    <a:bodyPr/>
                    <a:lstStyle/>
                    <a:p>
                      <a:pPr algn="ctr"/>
                      <a:r>
                        <a:rPr lang="en-AU" sz="1200" b="0" dirty="0">
                          <a:latin typeface="Century Gothic" panose="020B0502020202020204" pitchFamily="34" charset="0"/>
                        </a:rPr>
                        <a:t>1200</a:t>
                      </a:r>
                    </a:p>
                  </a:txBody>
                  <a:tcPr anchor="ctr"/>
                </a:tc>
                <a:tc>
                  <a:txBody>
                    <a:bodyPr/>
                    <a:lstStyle/>
                    <a:p>
                      <a:pPr algn="ctr"/>
                      <a:r>
                        <a:rPr lang="en-AU" sz="1200" b="0" dirty="0">
                          <a:latin typeface="Century Gothic" panose="020B0502020202020204" pitchFamily="34" charset="0"/>
                        </a:rPr>
                        <a:t>1300</a:t>
                      </a:r>
                    </a:p>
                  </a:txBody>
                  <a:tcPr anchor="ctr"/>
                </a:tc>
                <a:tc>
                  <a:txBody>
                    <a:bodyPr/>
                    <a:lstStyle/>
                    <a:p>
                      <a:pPr algn="ctr"/>
                      <a:r>
                        <a:rPr lang="en-AU" sz="1200" b="0" dirty="0">
                          <a:latin typeface="Century Gothic" panose="020B0502020202020204" pitchFamily="34" charset="0"/>
                        </a:rPr>
                        <a:t>1400</a:t>
                      </a:r>
                    </a:p>
                  </a:txBody>
                  <a:tcPr anchor="ctr"/>
                </a:tc>
                <a:tc>
                  <a:txBody>
                    <a:bodyPr/>
                    <a:lstStyle/>
                    <a:p>
                      <a:pPr algn="ctr"/>
                      <a:r>
                        <a:rPr lang="en-AU" sz="1200" b="0" dirty="0">
                          <a:latin typeface="Century Gothic" panose="020B0502020202020204" pitchFamily="34" charset="0"/>
                        </a:rPr>
                        <a:t>1500</a:t>
                      </a:r>
                    </a:p>
                  </a:txBody>
                  <a:tcPr anchor="ctr"/>
                </a:tc>
                <a:tc>
                  <a:txBody>
                    <a:bodyPr/>
                    <a:lstStyle/>
                    <a:p>
                      <a:pPr algn="ctr"/>
                      <a:r>
                        <a:rPr lang="en-AU" sz="1200" b="0" dirty="0">
                          <a:latin typeface="Century Gothic" panose="020B0502020202020204" pitchFamily="34" charset="0"/>
                        </a:rPr>
                        <a:t>1600</a:t>
                      </a:r>
                    </a:p>
                  </a:txBody>
                  <a:tcPr anchor="ctr"/>
                </a:tc>
                <a:tc>
                  <a:txBody>
                    <a:bodyPr/>
                    <a:lstStyle/>
                    <a:p>
                      <a:pPr algn="ctr"/>
                      <a:r>
                        <a:rPr lang="en-AU" sz="1200" b="0" dirty="0">
                          <a:latin typeface="Century Gothic" panose="020B0502020202020204" pitchFamily="34" charset="0"/>
                        </a:rPr>
                        <a:t>1700</a:t>
                      </a:r>
                    </a:p>
                  </a:txBody>
                  <a:tcPr anchor="ctr"/>
                </a:tc>
                <a:tc>
                  <a:txBody>
                    <a:bodyPr/>
                    <a:lstStyle/>
                    <a:p>
                      <a:pPr algn="ctr"/>
                      <a:r>
                        <a:rPr lang="en-AU" sz="1200" b="0" dirty="0">
                          <a:latin typeface="Century Gothic" panose="020B0502020202020204" pitchFamily="34" charset="0"/>
                        </a:rPr>
                        <a:t>1800</a:t>
                      </a:r>
                    </a:p>
                  </a:txBody>
                  <a:tcPr anchor="ctr"/>
                </a:tc>
                <a:tc>
                  <a:txBody>
                    <a:bodyPr/>
                    <a:lstStyle/>
                    <a:p>
                      <a:pPr algn="ctr"/>
                      <a:r>
                        <a:rPr lang="en-AU" sz="1200" b="0" dirty="0">
                          <a:latin typeface="Century Gothic" panose="020B0502020202020204" pitchFamily="34" charset="0"/>
                        </a:rPr>
                        <a:t>1900</a:t>
                      </a:r>
                    </a:p>
                  </a:txBody>
                  <a:tcPr anchor="ctr"/>
                </a:tc>
                <a:tc>
                  <a:txBody>
                    <a:bodyPr/>
                    <a:lstStyle/>
                    <a:p>
                      <a:pPr algn="ctr"/>
                      <a:r>
                        <a:rPr lang="en-AU" sz="1200" b="0" dirty="0">
                          <a:latin typeface="Century Gothic" panose="020B0502020202020204" pitchFamily="34" charset="0"/>
                        </a:rPr>
                        <a:t>2000</a:t>
                      </a:r>
                    </a:p>
                  </a:txBody>
                  <a:tcPr anchor="ctr"/>
                </a:tc>
                <a:tc>
                  <a:txBody>
                    <a:bodyPr/>
                    <a:lstStyle/>
                    <a:p>
                      <a:pPr algn="ctr"/>
                      <a:r>
                        <a:rPr lang="en-AU" sz="1200" b="0" dirty="0">
                          <a:latin typeface="Century Gothic" panose="020B0502020202020204" pitchFamily="34" charset="0"/>
                        </a:rPr>
                        <a:t>2100</a:t>
                      </a:r>
                    </a:p>
                  </a:txBody>
                  <a:tcPr anchor="ctr"/>
                </a:tc>
                <a:extLst>
                  <a:ext uri="{0D108BD9-81ED-4DB2-BD59-A6C34878D82A}">
                    <a16:rowId xmlns:a16="http://schemas.microsoft.com/office/drawing/2014/main" val="624574877"/>
                  </a:ext>
                </a:extLst>
              </a:tr>
            </a:tbl>
          </a:graphicData>
        </a:graphic>
      </p:graphicFrame>
      <p:graphicFrame>
        <p:nvGraphicFramePr>
          <p:cNvPr id="12" name="Table 11">
            <a:extLst>
              <a:ext uri="{FF2B5EF4-FFF2-40B4-BE49-F238E27FC236}">
                <a16:creationId xmlns:a16="http://schemas.microsoft.com/office/drawing/2014/main" id="{328C2963-DF75-A289-AFC3-EA6968B2C9FB}"/>
              </a:ext>
            </a:extLst>
          </p:cNvPr>
          <p:cNvGraphicFramePr>
            <a:graphicFrameLocks noGrp="1"/>
          </p:cNvGraphicFramePr>
          <p:nvPr>
            <p:extLst>
              <p:ext uri="{D42A27DB-BD31-4B8C-83A1-F6EECF244321}">
                <p14:modId xmlns:p14="http://schemas.microsoft.com/office/powerpoint/2010/main" val="3877664879"/>
              </p:ext>
            </p:extLst>
          </p:nvPr>
        </p:nvGraphicFramePr>
        <p:xfrm>
          <a:off x="1057033" y="829604"/>
          <a:ext cx="465012" cy="4820920"/>
        </p:xfrm>
        <a:graphic>
          <a:graphicData uri="http://schemas.openxmlformats.org/drawingml/2006/table">
            <a:tbl>
              <a:tblPr firstRow="1" bandRow="1">
                <a:tableStyleId>{5C22544A-7EE6-4342-B048-85BDC9FD1C3A}</a:tableStyleId>
              </a:tblPr>
              <a:tblGrid>
                <a:gridCol w="465012">
                  <a:extLst>
                    <a:ext uri="{9D8B030D-6E8A-4147-A177-3AD203B41FA5}">
                      <a16:colId xmlns:a16="http://schemas.microsoft.com/office/drawing/2014/main" val="193558940"/>
                    </a:ext>
                  </a:extLst>
                </a:gridCol>
              </a:tblGrid>
              <a:tr h="370840">
                <a:tc>
                  <a:txBody>
                    <a:bodyPr/>
                    <a:lstStyle/>
                    <a:p>
                      <a:r>
                        <a:rPr lang="en-AU" sz="1200" dirty="0">
                          <a:latin typeface="Century Gothic" panose="020B0502020202020204" pitchFamily="34" charset="0"/>
                        </a:rPr>
                        <a:t>650</a:t>
                      </a:r>
                    </a:p>
                  </a:txBody>
                  <a:tcPr/>
                </a:tc>
                <a:extLst>
                  <a:ext uri="{0D108BD9-81ED-4DB2-BD59-A6C34878D82A}">
                    <a16:rowId xmlns:a16="http://schemas.microsoft.com/office/drawing/2014/main" val="3618275581"/>
                  </a:ext>
                </a:extLst>
              </a:tr>
              <a:tr h="370840">
                <a:tc>
                  <a:txBody>
                    <a:bodyPr/>
                    <a:lstStyle/>
                    <a:p>
                      <a:r>
                        <a:rPr lang="en-AU" sz="1200" dirty="0">
                          <a:latin typeface="Century Gothic" panose="020B0502020202020204" pitchFamily="34" charset="0"/>
                        </a:rPr>
                        <a:t>600</a:t>
                      </a:r>
                    </a:p>
                  </a:txBody>
                  <a:tcPr/>
                </a:tc>
                <a:extLst>
                  <a:ext uri="{0D108BD9-81ED-4DB2-BD59-A6C34878D82A}">
                    <a16:rowId xmlns:a16="http://schemas.microsoft.com/office/drawing/2014/main" val="1461881823"/>
                  </a:ext>
                </a:extLst>
              </a:tr>
              <a:tr h="370840">
                <a:tc>
                  <a:txBody>
                    <a:bodyPr/>
                    <a:lstStyle/>
                    <a:p>
                      <a:r>
                        <a:rPr lang="en-AU" sz="1200" dirty="0">
                          <a:latin typeface="Century Gothic" panose="020B0502020202020204" pitchFamily="34" charset="0"/>
                        </a:rPr>
                        <a:t>550</a:t>
                      </a:r>
                    </a:p>
                  </a:txBody>
                  <a:tcPr/>
                </a:tc>
                <a:extLst>
                  <a:ext uri="{0D108BD9-81ED-4DB2-BD59-A6C34878D82A}">
                    <a16:rowId xmlns:a16="http://schemas.microsoft.com/office/drawing/2014/main" val="3262828584"/>
                  </a:ext>
                </a:extLst>
              </a:tr>
              <a:tr h="370840">
                <a:tc>
                  <a:txBody>
                    <a:bodyPr/>
                    <a:lstStyle/>
                    <a:p>
                      <a:r>
                        <a:rPr lang="en-AU" sz="1200" dirty="0">
                          <a:latin typeface="Century Gothic" panose="020B0502020202020204" pitchFamily="34" charset="0"/>
                        </a:rPr>
                        <a:t>500</a:t>
                      </a:r>
                    </a:p>
                  </a:txBody>
                  <a:tcPr/>
                </a:tc>
                <a:extLst>
                  <a:ext uri="{0D108BD9-81ED-4DB2-BD59-A6C34878D82A}">
                    <a16:rowId xmlns:a16="http://schemas.microsoft.com/office/drawing/2014/main" val="818034915"/>
                  </a:ext>
                </a:extLst>
              </a:tr>
              <a:tr h="370840">
                <a:tc>
                  <a:txBody>
                    <a:bodyPr/>
                    <a:lstStyle/>
                    <a:p>
                      <a:r>
                        <a:rPr lang="en-AU" sz="1200" dirty="0">
                          <a:latin typeface="Century Gothic" panose="020B0502020202020204" pitchFamily="34" charset="0"/>
                        </a:rPr>
                        <a:t>450</a:t>
                      </a:r>
                    </a:p>
                  </a:txBody>
                  <a:tcPr/>
                </a:tc>
                <a:extLst>
                  <a:ext uri="{0D108BD9-81ED-4DB2-BD59-A6C34878D82A}">
                    <a16:rowId xmlns:a16="http://schemas.microsoft.com/office/drawing/2014/main" val="1303202556"/>
                  </a:ext>
                </a:extLst>
              </a:tr>
              <a:tr h="370840">
                <a:tc>
                  <a:txBody>
                    <a:bodyPr/>
                    <a:lstStyle/>
                    <a:p>
                      <a:r>
                        <a:rPr lang="en-AU" sz="1200" dirty="0">
                          <a:latin typeface="Century Gothic" panose="020B0502020202020204" pitchFamily="34" charset="0"/>
                        </a:rPr>
                        <a:t>400</a:t>
                      </a:r>
                    </a:p>
                  </a:txBody>
                  <a:tcPr/>
                </a:tc>
                <a:extLst>
                  <a:ext uri="{0D108BD9-81ED-4DB2-BD59-A6C34878D82A}">
                    <a16:rowId xmlns:a16="http://schemas.microsoft.com/office/drawing/2014/main" val="2274054092"/>
                  </a:ext>
                </a:extLst>
              </a:tr>
              <a:tr h="370840">
                <a:tc>
                  <a:txBody>
                    <a:bodyPr/>
                    <a:lstStyle/>
                    <a:p>
                      <a:r>
                        <a:rPr lang="en-AU" sz="1200" dirty="0">
                          <a:latin typeface="Century Gothic" panose="020B0502020202020204" pitchFamily="34" charset="0"/>
                        </a:rPr>
                        <a:t>350</a:t>
                      </a:r>
                    </a:p>
                  </a:txBody>
                  <a:tcPr/>
                </a:tc>
                <a:extLst>
                  <a:ext uri="{0D108BD9-81ED-4DB2-BD59-A6C34878D82A}">
                    <a16:rowId xmlns:a16="http://schemas.microsoft.com/office/drawing/2014/main" val="4242488277"/>
                  </a:ext>
                </a:extLst>
              </a:tr>
              <a:tr h="370840">
                <a:tc>
                  <a:txBody>
                    <a:bodyPr/>
                    <a:lstStyle/>
                    <a:p>
                      <a:r>
                        <a:rPr lang="en-AU" sz="1200" dirty="0">
                          <a:latin typeface="Century Gothic" panose="020B0502020202020204" pitchFamily="34" charset="0"/>
                        </a:rPr>
                        <a:t>300</a:t>
                      </a:r>
                    </a:p>
                  </a:txBody>
                  <a:tcPr/>
                </a:tc>
                <a:extLst>
                  <a:ext uri="{0D108BD9-81ED-4DB2-BD59-A6C34878D82A}">
                    <a16:rowId xmlns:a16="http://schemas.microsoft.com/office/drawing/2014/main" val="456086939"/>
                  </a:ext>
                </a:extLst>
              </a:tr>
              <a:tr h="370840">
                <a:tc>
                  <a:txBody>
                    <a:bodyPr/>
                    <a:lstStyle/>
                    <a:p>
                      <a:r>
                        <a:rPr lang="en-AU" sz="1200" dirty="0">
                          <a:latin typeface="Century Gothic" panose="020B0502020202020204" pitchFamily="34" charset="0"/>
                        </a:rPr>
                        <a:t>250</a:t>
                      </a:r>
                    </a:p>
                  </a:txBody>
                  <a:tcPr/>
                </a:tc>
                <a:extLst>
                  <a:ext uri="{0D108BD9-81ED-4DB2-BD59-A6C34878D82A}">
                    <a16:rowId xmlns:a16="http://schemas.microsoft.com/office/drawing/2014/main" val="1732424835"/>
                  </a:ext>
                </a:extLst>
              </a:tr>
              <a:tr h="370840">
                <a:tc>
                  <a:txBody>
                    <a:bodyPr/>
                    <a:lstStyle/>
                    <a:p>
                      <a:r>
                        <a:rPr lang="en-AU" sz="1200" dirty="0">
                          <a:latin typeface="Century Gothic" panose="020B0502020202020204" pitchFamily="34" charset="0"/>
                        </a:rPr>
                        <a:t>200</a:t>
                      </a:r>
                    </a:p>
                  </a:txBody>
                  <a:tcPr/>
                </a:tc>
                <a:extLst>
                  <a:ext uri="{0D108BD9-81ED-4DB2-BD59-A6C34878D82A}">
                    <a16:rowId xmlns:a16="http://schemas.microsoft.com/office/drawing/2014/main" val="2459296347"/>
                  </a:ext>
                </a:extLst>
              </a:tr>
              <a:tr h="370840">
                <a:tc>
                  <a:txBody>
                    <a:bodyPr/>
                    <a:lstStyle/>
                    <a:p>
                      <a:r>
                        <a:rPr lang="en-AU" sz="1200" dirty="0">
                          <a:latin typeface="Century Gothic" panose="020B0502020202020204" pitchFamily="34" charset="0"/>
                        </a:rPr>
                        <a:t>150</a:t>
                      </a:r>
                    </a:p>
                  </a:txBody>
                  <a:tcPr/>
                </a:tc>
                <a:extLst>
                  <a:ext uri="{0D108BD9-81ED-4DB2-BD59-A6C34878D82A}">
                    <a16:rowId xmlns:a16="http://schemas.microsoft.com/office/drawing/2014/main" val="799162793"/>
                  </a:ext>
                </a:extLst>
              </a:tr>
              <a:tr h="370840">
                <a:tc>
                  <a:txBody>
                    <a:bodyPr/>
                    <a:lstStyle/>
                    <a:p>
                      <a:pPr marL="0" algn="l" defTabSz="914400" rtl="0" eaLnBrk="1" latinLnBrk="0" hangingPunct="1"/>
                      <a:r>
                        <a:rPr lang="en-AU" sz="1200" kern="1200" dirty="0">
                          <a:solidFill>
                            <a:schemeClr val="dk1"/>
                          </a:solidFill>
                          <a:latin typeface="Century Gothic" panose="020B0502020202020204" pitchFamily="34" charset="0"/>
                          <a:ea typeface="+mn-ea"/>
                          <a:cs typeface="+mn-cs"/>
                        </a:rPr>
                        <a:t>100</a:t>
                      </a:r>
                    </a:p>
                  </a:txBody>
                  <a:tcPr/>
                </a:tc>
                <a:extLst>
                  <a:ext uri="{0D108BD9-81ED-4DB2-BD59-A6C34878D82A}">
                    <a16:rowId xmlns:a16="http://schemas.microsoft.com/office/drawing/2014/main" val="3015990729"/>
                  </a:ext>
                </a:extLst>
              </a:tr>
              <a:tr h="370840">
                <a:tc>
                  <a:txBody>
                    <a:bodyPr/>
                    <a:lstStyle/>
                    <a:p>
                      <a:pPr marL="0" algn="l" defTabSz="914400" rtl="0" eaLnBrk="1" latinLnBrk="0" hangingPunct="1"/>
                      <a:r>
                        <a:rPr lang="en-AU" sz="1200" kern="1200" dirty="0">
                          <a:solidFill>
                            <a:schemeClr val="dk1"/>
                          </a:solidFill>
                          <a:latin typeface="Century Gothic" panose="020B0502020202020204" pitchFamily="34" charset="0"/>
                          <a:ea typeface="+mn-ea"/>
                          <a:cs typeface="+mn-cs"/>
                        </a:rPr>
                        <a:t>50</a:t>
                      </a:r>
                    </a:p>
                  </a:txBody>
                  <a:tcPr/>
                </a:tc>
                <a:extLst>
                  <a:ext uri="{0D108BD9-81ED-4DB2-BD59-A6C34878D82A}">
                    <a16:rowId xmlns:a16="http://schemas.microsoft.com/office/drawing/2014/main" val="1296727547"/>
                  </a:ext>
                </a:extLst>
              </a:tr>
            </a:tbl>
          </a:graphicData>
        </a:graphic>
      </p:graphicFrame>
      <p:sp>
        <p:nvSpPr>
          <p:cNvPr id="14" name="Isosceles Triangle 13">
            <a:extLst>
              <a:ext uri="{FF2B5EF4-FFF2-40B4-BE49-F238E27FC236}">
                <a16:creationId xmlns:a16="http://schemas.microsoft.com/office/drawing/2014/main" id="{1AAC29D8-0B1C-4BB9-5FB5-CE578355CC46}"/>
              </a:ext>
            </a:extLst>
          </p:cNvPr>
          <p:cNvSpPr/>
          <p:nvPr/>
        </p:nvSpPr>
        <p:spPr>
          <a:xfrm>
            <a:off x="1826857" y="4673529"/>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5" name="Flowchart: Connector 14">
            <a:extLst>
              <a:ext uri="{FF2B5EF4-FFF2-40B4-BE49-F238E27FC236}">
                <a16:creationId xmlns:a16="http://schemas.microsoft.com/office/drawing/2014/main" id="{64C8796E-F27A-B731-560B-E6E9ED93344F}"/>
              </a:ext>
            </a:extLst>
          </p:cNvPr>
          <p:cNvSpPr/>
          <p:nvPr/>
        </p:nvSpPr>
        <p:spPr>
          <a:xfrm>
            <a:off x="1826857" y="523398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6" name="Flowchart: Connector 15">
            <a:extLst>
              <a:ext uri="{FF2B5EF4-FFF2-40B4-BE49-F238E27FC236}">
                <a16:creationId xmlns:a16="http://schemas.microsoft.com/office/drawing/2014/main" id="{E058522E-D0A0-1874-B4E3-5A8B921D30CD}"/>
              </a:ext>
            </a:extLst>
          </p:cNvPr>
          <p:cNvSpPr/>
          <p:nvPr/>
        </p:nvSpPr>
        <p:spPr>
          <a:xfrm>
            <a:off x="9564465" y="4131811"/>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7" name="Isosceles Triangle 16">
            <a:extLst>
              <a:ext uri="{FF2B5EF4-FFF2-40B4-BE49-F238E27FC236}">
                <a16:creationId xmlns:a16="http://schemas.microsoft.com/office/drawing/2014/main" id="{9918368A-FD17-FB27-9488-8D3154A2BF5E}"/>
              </a:ext>
            </a:extLst>
          </p:cNvPr>
          <p:cNvSpPr/>
          <p:nvPr/>
        </p:nvSpPr>
        <p:spPr>
          <a:xfrm>
            <a:off x="9564465" y="3779934"/>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8" name="Flowchart: Connector 17">
            <a:extLst>
              <a:ext uri="{FF2B5EF4-FFF2-40B4-BE49-F238E27FC236}">
                <a16:creationId xmlns:a16="http://schemas.microsoft.com/office/drawing/2014/main" id="{A252BB28-FEA1-25B9-F5DD-B446DDD38EE4}"/>
              </a:ext>
            </a:extLst>
          </p:cNvPr>
          <p:cNvSpPr/>
          <p:nvPr/>
        </p:nvSpPr>
        <p:spPr>
          <a:xfrm>
            <a:off x="3327788" y="4784714"/>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9" name="Isosceles Triangle 18">
            <a:extLst>
              <a:ext uri="{FF2B5EF4-FFF2-40B4-BE49-F238E27FC236}">
                <a16:creationId xmlns:a16="http://schemas.microsoft.com/office/drawing/2014/main" id="{53D6967A-349F-F29C-357D-C7FCBD9D51C7}"/>
              </a:ext>
            </a:extLst>
          </p:cNvPr>
          <p:cNvSpPr/>
          <p:nvPr/>
        </p:nvSpPr>
        <p:spPr>
          <a:xfrm>
            <a:off x="3327788" y="4368199"/>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0" name="Flowchart: Connector 19">
            <a:extLst>
              <a:ext uri="{FF2B5EF4-FFF2-40B4-BE49-F238E27FC236}">
                <a16:creationId xmlns:a16="http://schemas.microsoft.com/office/drawing/2014/main" id="{823769F6-CBC9-09C0-55F5-967D77905DB3}"/>
              </a:ext>
            </a:extLst>
          </p:cNvPr>
          <p:cNvSpPr/>
          <p:nvPr/>
        </p:nvSpPr>
        <p:spPr>
          <a:xfrm>
            <a:off x="8075634" y="3007200"/>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1" name="Isosceles Triangle 20">
            <a:extLst>
              <a:ext uri="{FF2B5EF4-FFF2-40B4-BE49-F238E27FC236}">
                <a16:creationId xmlns:a16="http://schemas.microsoft.com/office/drawing/2014/main" id="{391AC81A-F420-B8F0-1A17-4EFB6CE87669}"/>
              </a:ext>
            </a:extLst>
          </p:cNvPr>
          <p:cNvSpPr/>
          <p:nvPr/>
        </p:nvSpPr>
        <p:spPr>
          <a:xfrm>
            <a:off x="8075634" y="2248807"/>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2" name="Flowchart: Connector 21">
            <a:extLst>
              <a:ext uri="{FF2B5EF4-FFF2-40B4-BE49-F238E27FC236}">
                <a16:creationId xmlns:a16="http://schemas.microsoft.com/office/drawing/2014/main" id="{504C02AA-E8C2-4967-9293-56F698CD2CA9}"/>
              </a:ext>
            </a:extLst>
          </p:cNvPr>
          <p:cNvSpPr/>
          <p:nvPr/>
        </p:nvSpPr>
        <p:spPr>
          <a:xfrm>
            <a:off x="8790742" y="2985916"/>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3" name="Isosceles Triangle 22">
            <a:extLst>
              <a:ext uri="{FF2B5EF4-FFF2-40B4-BE49-F238E27FC236}">
                <a16:creationId xmlns:a16="http://schemas.microsoft.com/office/drawing/2014/main" id="{731DD139-A39A-DC25-821E-77CCE2E34E69}"/>
              </a:ext>
            </a:extLst>
          </p:cNvPr>
          <p:cNvSpPr/>
          <p:nvPr/>
        </p:nvSpPr>
        <p:spPr>
          <a:xfrm>
            <a:off x="8790742" y="1481870"/>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4" name="Flowchart: Connector 23">
            <a:extLst>
              <a:ext uri="{FF2B5EF4-FFF2-40B4-BE49-F238E27FC236}">
                <a16:creationId xmlns:a16="http://schemas.microsoft.com/office/drawing/2014/main" id="{4B5731FE-B2F6-2482-82CF-E9CADF024585}"/>
              </a:ext>
            </a:extLst>
          </p:cNvPr>
          <p:cNvSpPr/>
          <p:nvPr/>
        </p:nvSpPr>
        <p:spPr>
          <a:xfrm>
            <a:off x="7184307" y="3007200"/>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5" name="Isosceles Triangle 24">
            <a:extLst>
              <a:ext uri="{FF2B5EF4-FFF2-40B4-BE49-F238E27FC236}">
                <a16:creationId xmlns:a16="http://schemas.microsoft.com/office/drawing/2014/main" id="{069EB943-CEF2-4B3E-2BA3-C8A0D9AF4E80}"/>
              </a:ext>
            </a:extLst>
          </p:cNvPr>
          <p:cNvSpPr/>
          <p:nvPr/>
        </p:nvSpPr>
        <p:spPr>
          <a:xfrm>
            <a:off x="7184307" y="2590685"/>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grpSp>
        <p:nvGrpSpPr>
          <p:cNvPr id="31" name="Group 30">
            <a:extLst>
              <a:ext uri="{FF2B5EF4-FFF2-40B4-BE49-F238E27FC236}">
                <a16:creationId xmlns:a16="http://schemas.microsoft.com/office/drawing/2014/main" id="{F04D6D5E-6C8E-C67F-21B8-ED3967DF5DC3}"/>
              </a:ext>
            </a:extLst>
          </p:cNvPr>
          <p:cNvGrpSpPr/>
          <p:nvPr/>
        </p:nvGrpSpPr>
        <p:grpSpPr>
          <a:xfrm>
            <a:off x="8321810" y="6315314"/>
            <a:ext cx="1841673" cy="549025"/>
            <a:chOff x="10902460" y="4339871"/>
            <a:chExt cx="1841673" cy="549025"/>
          </a:xfrm>
        </p:grpSpPr>
        <p:sp>
          <p:nvSpPr>
            <p:cNvPr id="27" name="Isosceles Triangle 26">
              <a:extLst>
                <a:ext uri="{FF2B5EF4-FFF2-40B4-BE49-F238E27FC236}">
                  <a16:creationId xmlns:a16="http://schemas.microsoft.com/office/drawing/2014/main" id="{BBFC933F-0BC9-5601-FCBA-B43EA4047DBB}"/>
                </a:ext>
              </a:extLst>
            </p:cNvPr>
            <p:cNvSpPr/>
            <p:nvPr/>
          </p:nvSpPr>
          <p:spPr>
            <a:xfrm>
              <a:off x="10902460" y="4451985"/>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8" name="Title 1">
              <a:extLst>
                <a:ext uri="{FF2B5EF4-FFF2-40B4-BE49-F238E27FC236}">
                  <a16:creationId xmlns:a16="http://schemas.microsoft.com/office/drawing/2014/main" id="{9D161663-21A6-F9C7-24F1-383B4FF29252}"/>
                </a:ext>
              </a:extLst>
            </p:cNvPr>
            <p:cNvSpPr txBox="1">
              <a:spLocks/>
            </p:cNvSpPr>
            <p:nvPr/>
          </p:nvSpPr>
          <p:spPr>
            <a:xfrm>
              <a:off x="11148636" y="4339871"/>
              <a:ext cx="159549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Monthly Incidents  </a:t>
              </a:r>
            </a:p>
          </p:txBody>
        </p:sp>
      </p:grpSp>
      <p:grpSp>
        <p:nvGrpSpPr>
          <p:cNvPr id="32" name="Group 31">
            <a:extLst>
              <a:ext uri="{FF2B5EF4-FFF2-40B4-BE49-F238E27FC236}">
                <a16:creationId xmlns:a16="http://schemas.microsoft.com/office/drawing/2014/main" id="{1B6F7AFA-1C32-1871-880B-67D77693FD02}"/>
              </a:ext>
            </a:extLst>
          </p:cNvPr>
          <p:cNvGrpSpPr/>
          <p:nvPr/>
        </p:nvGrpSpPr>
        <p:grpSpPr>
          <a:xfrm>
            <a:off x="10265648" y="6313363"/>
            <a:ext cx="1769757" cy="549025"/>
            <a:chOff x="10902460" y="4728987"/>
            <a:chExt cx="1769757" cy="549025"/>
          </a:xfrm>
        </p:grpSpPr>
        <p:sp>
          <p:nvSpPr>
            <p:cNvPr id="26" name="Flowchart: Connector 25">
              <a:extLst>
                <a:ext uri="{FF2B5EF4-FFF2-40B4-BE49-F238E27FC236}">
                  <a16:creationId xmlns:a16="http://schemas.microsoft.com/office/drawing/2014/main" id="{9708FE8D-CF2C-1727-F331-17514157079F}"/>
                </a:ext>
              </a:extLst>
            </p:cNvPr>
            <p:cNvSpPr/>
            <p:nvPr/>
          </p:nvSpPr>
          <p:spPr>
            <a:xfrm>
              <a:off x="10902460" y="4868500"/>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9" name="Title 1">
              <a:extLst>
                <a:ext uri="{FF2B5EF4-FFF2-40B4-BE49-F238E27FC236}">
                  <a16:creationId xmlns:a16="http://schemas.microsoft.com/office/drawing/2014/main" id="{24624EE6-8D7A-7954-A5F1-2C74E16AE0CA}"/>
                </a:ext>
              </a:extLst>
            </p:cNvPr>
            <p:cNvSpPr txBox="1">
              <a:spLocks/>
            </p:cNvSpPr>
            <p:nvPr/>
          </p:nvSpPr>
          <p:spPr>
            <a:xfrm>
              <a:off x="11076720" y="4728987"/>
              <a:ext cx="159549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Monthly A/Users  </a:t>
              </a:r>
            </a:p>
          </p:txBody>
        </p:sp>
      </p:grpSp>
      <p:sp>
        <p:nvSpPr>
          <p:cNvPr id="33" name="Title 1">
            <a:extLst>
              <a:ext uri="{FF2B5EF4-FFF2-40B4-BE49-F238E27FC236}">
                <a16:creationId xmlns:a16="http://schemas.microsoft.com/office/drawing/2014/main" id="{7058DA6F-FC3F-4945-6DBE-6801BCD55E32}"/>
              </a:ext>
            </a:extLst>
          </p:cNvPr>
          <p:cNvSpPr txBox="1">
            <a:spLocks/>
          </p:cNvSpPr>
          <p:nvPr/>
        </p:nvSpPr>
        <p:spPr>
          <a:xfrm>
            <a:off x="1617784" y="4315729"/>
            <a:ext cx="809472" cy="24369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January</a:t>
            </a:r>
          </a:p>
        </p:txBody>
      </p:sp>
      <p:sp>
        <p:nvSpPr>
          <p:cNvPr id="34" name="Title 1">
            <a:extLst>
              <a:ext uri="{FF2B5EF4-FFF2-40B4-BE49-F238E27FC236}">
                <a16:creationId xmlns:a16="http://schemas.microsoft.com/office/drawing/2014/main" id="{D5CFEDB7-737B-D7CD-0F21-C17DF1B6DA86}"/>
              </a:ext>
            </a:extLst>
          </p:cNvPr>
          <p:cNvSpPr txBox="1">
            <a:spLocks/>
          </p:cNvSpPr>
          <p:nvPr/>
        </p:nvSpPr>
        <p:spPr>
          <a:xfrm>
            <a:off x="3046140" y="4106173"/>
            <a:ext cx="809472" cy="24369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March</a:t>
            </a:r>
          </a:p>
        </p:txBody>
      </p:sp>
      <p:sp>
        <p:nvSpPr>
          <p:cNvPr id="35" name="Title 1">
            <a:extLst>
              <a:ext uri="{FF2B5EF4-FFF2-40B4-BE49-F238E27FC236}">
                <a16:creationId xmlns:a16="http://schemas.microsoft.com/office/drawing/2014/main" id="{1AB07B19-8043-2750-BB9F-A5F25C372590}"/>
              </a:ext>
            </a:extLst>
          </p:cNvPr>
          <p:cNvSpPr txBox="1">
            <a:spLocks/>
          </p:cNvSpPr>
          <p:nvPr/>
        </p:nvSpPr>
        <p:spPr>
          <a:xfrm>
            <a:off x="6914571" y="2347861"/>
            <a:ext cx="809472" cy="24369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May</a:t>
            </a:r>
          </a:p>
        </p:txBody>
      </p:sp>
      <p:sp>
        <p:nvSpPr>
          <p:cNvPr id="36" name="Title 1">
            <a:extLst>
              <a:ext uri="{FF2B5EF4-FFF2-40B4-BE49-F238E27FC236}">
                <a16:creationId xmlns:a16="http://schemas.microsoft.com/office/drawing/2014/main" id="{EEB8A639-0978-B002-053D-81A33B49C962}"/>
              </a:ext>
            </a:extLst>
          </p:cNvPr>
          <p:cNvSpPr txBox="1">
            <a:spLocks/>
          </p:cNvSpPr>
          <p:nvPr/>
        </p:nvSpPr>
        <p:spPr>
          <a:xfrm>
            <a:off x="7793986" y="1966934"/>
            <a:ext cx="809472" cy="24369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June</a:t>
            </a:r>
          </a:p>
        </p:txBody>
      </p:sp>
      <p:sp>
        <p:nvSpPr>
          <p:cNvPr id="37" name="Title 1">
            <a:extLst>
              <a:ext uri="{FF2B5EF4-FFF2-40B4-BE49-F238E27FC236}">
                <a16:creationId xmlns:a16="http://schemas.microsoft.com/office/drawing/2014/main" id="{C4D73C42-70B2-EC77-79E7-641E1C7544AF}"/>
              </a:ext>
            </a:extLst>
          </p:cNvPr>
          <p:cNvSpPr txBox="1">
            <a:spLocks/>
          </p:cNvSpPr>
          <p:nvPr/>
        </p:nvSpPr>
        <p:spPr>
          <a:xfrm>
            <a:off x="8432083" y="1232320"/>
            <a:ext cx="1043455" cy="21137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November</a:t>
            </a:r>
          </a:p>
        </p:txBody>
      </p:sp>
      <p:sp>
        <p:nvSpPr>
          <p:cNvPr id="38" name="Title 1">
            <a:extLst>
              <a:ext uri="{FF2B5EF4-FFF2-40B4-BE49-F238E27FC236}">
                <a16:creationId xmlns:a16="http://schemas.microsoft.com/office/drawing/2014/main" id="{2C437AD1-5E76-81C1-38AA-1941DA6F9223}"/>
              </a:ext>
            </a:extLst>
          </p:cNvPr>
          <p:cNvSpPr txBox="1">
            <a:spLocks/>
          </p:cNvSpPr>
          <p:nvPr/>
        </p:nvSpPr>
        <p:spPr>
          <a:xfrm>
            <a:off x="9177740" y="3479667"/>
            <a:ext cx="1043449" cy="3601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December</a:t>
            </a:r>
          </a:p>
        </p:txBody>
      </p:sp>
      <p:cxnSp>
        <p:nvCxnSpPr>
          <p:cNvPr id="40" name="Straight Connector 39">
            <a:extLst>
              <a:ext uri="{FF2B5EF4-FFF2-40B4-BE49-F238E27FC236}">
                <a16:creationId xmlns:a16="http://schemas.microsoft.com/office/drawing/2014/main" id="{04769081-FA30-BC87-3493-02C804FFB7ED}"/>
              </a:ext>
            </a:extLst>
          </p:cNvPr>
          <p:cNvCxnSpPr>
            <a:stCxn id="15" idx="6"/>
            <a:endCxn id="18" idx="2"/>
          </p:cNvCxnSpPr>
          <p:nvPr/>
        </p:nvCxnSpPr>
        <p:spPr>
          <a:xfrm flipV="1">
            <a:off x="2096857" y="4919714"/>
            <a:ext cx="1230931" cy="449271"/>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38CE277-65AD-0861-7F1C-21A6526B5751}"/>
              </a:ext>
            </a:extLst>
          </p:cNvPr>
          <p:cNvCxnSpPr>
            <a:cxnSpLocks/>
            <a:endCxn id="24" idx="2"/>
          </p:cNvCxnSpPr>
          <p:nvPr/>
        </p:nvCxnSpPr>
        <p:spPr>
          <a:xfrm flipV="1">
            <a:off x="3496097" y="3142200"/>
            <a:ext cx="3688210" cy="1690259"/>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40B5FB4-C910-BDF2-B86A-87ADEBFA3688}"/>
              </a:ext>
            </a:extLst>
          </p:cNvPr>
          <p:cNvCxnSpPr>
            <a:cxnSpLocks/>
            <a:endCxn id="20" idx="2"/>
          </p:cNvCxnSpPr>
          <p:nvPr/>
        </p:nvCxnSpPr>
        <p:spPr>
          <a:xfrm>
            <a:off x="7352616" y="3120661"/>
            <a:ext cx="723018" cy="21539"/>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C1373D0-1B23-BC9C-6962-3EA51C95594C}"/>
              </a:ext>
            </a:extLst>
          </p:cNvPr>
          <p:cNvCxnSpPr>
            <a:cxnSpLocks/>
            <a:stCxn id="20" idx="6"/>
            <a:endCxn id="22" idx="2"/>
          </p:cNvCxnSpPr>
          <p:nvPr/>
        </p:nvCxnSpPr>
        <p:spPr>
          <a:xfrm flipV="1">
            <a:off x="8345634" y="3120916"/>
            <a:ext cx="445108" cy="21284"/>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B2351A0-B613-8BD2-FCEB-D3DAE828E173}"/>
              </a:ext>
            </a:extLst>
          </p:cNvPr>
          <p:cNvCxnSpPr>
            <a:cxnSpLocks/>
            <a:endCxn id="16" idx="1"/>
          </p:cNvCxnSpPr>
          <p:nvPr/>
        </p:nvCxnSpPr>
        <p:spPr>
          <a:xfrm>
            <a:off x="9039196" y="3120124"/>
            <a:ext cx="564810" cy="1051228"/>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sp>
        <p:nvSpPr>
          <p:cNvPr id="51" name="Flowchart: Alternate Process 50">
            <a:extLst>
              <a:ext uri="{FF2B5EF4-FFF2-40B4-BE49-F238E27FC236}">
                <a16:creationId xmlns:a16="http://schemas.microsoft.com/office/drawing/2014/main" id="{7C759C0D-2347-46A5-A278-435ACE60EA88}"/>
              </a:ext>
            </a:extLst>
          </p:cNvPr>
          <p:cNvSpPr/>
          <p:nvPr/>
        </p:nvSpPr>
        <p:spPr>
          <a:xfrm>
            <a:off x="8460353" y="1019908"/>
            <a:ext cx="1015181" cy="2534563"/>
          </a:xfrm>
          <a:prstGeom prst="flowChartAlternateProcess">
            <a:avLst/>
          </a:prstGeom>
          <a:noFill/>
          <a:ln w="127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53" name="Straight Arrow Connector 52">
            <a:extLst>
              <a:ext uri="{FF2B5EF4-FFF2-40B4-BE49-F238E27FC236}">
                <a16:creationId xmlns:a16="http://schemas.microsoft.com/office/drawing/2014/main" id="{D641B3BD-82B0-BFBD-305D-07F57F8894A7}"/>
              </a:ext>
            </a:extLst>
          </p:cNvPr>
          <p:cNvCxnSpPr/>
          <p:nvPr/>
        </p:nvCxnSpPr>
        <p:spPr>
          <a:xfrm>
            <a:off x="8921262" y="1906295"/>
            <a:ext cx="0" cy="869936"/>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itle 1">
            <a:extLst>
              <a:ext uri="{FF2B5EF4-FFF2-40B4-BE49-F238E27FC236}">
                <a16:creationId xmlns:a16="http://schemas.microsoft.com/office/drawing/2014/main" id="{5B30749A-DDBC-AB73-090C-7044BCD1734E}"/>
              </a:ext>
            </a:extLst>
          </p:cNvPr>
          <p:cNvSpPr txBox="1">
            <a:spLocks/>
          </p:cNvSpPr>
          <p:nvPr/>
        </p:nvSpPr>
        <p:spPr>
          <a:xfrm>
            <a:off x="8683197" y="2096500"/>
            <a:ext cx="1043449" cy="3601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dirty="0">
                <a:latin typeface="Century Gothic" panose="020B0502020202020204" pitchFamily="34" charset="0"/>
              </a:rPr>
              <a:t>Why ?</a:t>
            </a:r>
          </a:p>
        </p:txBody>
      </p:sp>
      <p:cxnSp>
        <p:nvCxnSpPr>
          <p:cNvPr id="7" name="Straight Arrow Connector 6">
            <a:extLst>
              <a:ext uri="{FF2B5EF4-FFF2-40B4-BE49-F238E27FC236}">
                <a16:creationId xmlns:a16="http://schemas.microsoft.com/office/drawing/2014/main" id="{4947B2A0-9A74-7228-1C0E-FC7B12533B37}"/>
              </a:ext>
            </a:extLst>
          </p:cNvPr>
          <p:cNvCxnSpPr/>
          <p:nvPr/>
        </p:nvCxnSpPr>
        <p:spPr>
          <a:xfrm>
            <a:off x="1949115" y="4919714"/>
            <a:ext cx="0" cy="31427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A9A8B95-0C67-6639-3C59-51D06EB2E2AB}"/>
              </a:ext>
            </a:extLst>
          </p:cNvPr>
          <p:cNvCxnSpPr/>
          <p:nvPr/>
        </p:nvCxnSpPr>
        <p:spPr>
          <a:xfrm>
            <a:off x="3455990" y="4605443"/>
            <a:ext cx="0" cy="31427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51849E8-9815-30B1-87E2-3D18423FC670}"/>
              </a:ext>
            </a:extLst>
          </p:cNvPr>
          <p:cNvCxnSpPr/>
          <p:nvPr/>
        </p:nvCxnSpPr>
        <p:spPr>
          <a:xfrm>
            <a:off x="7312509" y="2812262"/>
            <a:ext cx="0" cy="31427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00ED196-3138-A36E-7E32-519A93A5FB67}"/>
              </a:ext>
            </a:extLst>
          </p:cNvPr>
          <p:cNvCxnSpPr>
            <a:cxnSpLocks/>
            <a:endCxn id="20" idx="0"/>
          </p:cNvCxnSpPr>
          <p:nvPr/>
        </p:nvCxnSpPr>
        <p:spPr>
          <a:xfrm>
            <a:off x="8198834" y="2488029"/>
            <a:ext cx="0" cy="51917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F21CF554-F52A-5EA2-F73C-0D6D789D8109}"/>
              </a:ext>
            </a:extLst>
          </p:cNvPr>
          <p:cNvCxnSpPr/>
          <p:nvPr/>
        </p:nvCxnSpPr>
        <p:spPr>
          <a:xfrm>
            <a:off x="9702582" y="3949037"/>
            <a:ext cx="0" cy="31427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42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wipe(down)">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down)">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wipe(down)">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down)">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par>
                                <p:cTn id="33" presetID="2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par>
                                <p:cTn id="36" presetID="22" presetClass="entr" presetSubtype="4"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par>
                                <p:cTn id="39" presetID="22" presetClass="entr" presetSubtype="4"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wipe(down)">
                                      <p:cBhvr>
                                        <p:cTn id="41" dur="500"/>
                                        <p:tgtEl>
                                          <p:spTgt spid="30"/>
                                        </p:tgtEl>
                                      </p:cBhvr>
                                    </p:animEffect>
                                  </p:childTnLst>
                                </p:cTn>
                              </p:par>
                              <p:par>
                                <p:cTn id="42" presetID="22" presetClass="entr" presetSubtype="4"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down)">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500"/>
                                        <p:tgtEl>
                                          <p:spTgt spid="5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500"/>
                                        <p:tgtEl>
                                          <p:spTgt spid="54"/>
                                        </p:tgtEl>
                                      </p:cBhvr>
                                    </p:animEffect>
                                  </p:childTnLst>
                                </p:cTn>
                              </p:par>
                              <p:par>
                                <p:cTn id="53" presetID="10" presetClass="entr" presetSubtype="0" fill="hold"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fade">
                                      <p:cBhvr>
                                        <p:cTn id="5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 </a:t>
            </a:r>
            <a:r>
              <a:rPr lang="en-US" sz="2800" b="1" dirty="0">
                <a:latin typeface="Century Gothic" panose="020B0502020202020204" pitchFamily="34" charset="0"/>
              </a:rPr>
              <a:t>Example</a:t>
            </a: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7" name="TextBox 6">
            <a:extLst>
              <a:ext uri="{FF2B5EF4-FFF2-40B4-BE49-F238E27FC236}">
                <a16:creationId xmlns:a16="http://schemas.microsoft.com/office/drawing/2014/main" id="{87074D36-0F2A-005E-C399-05B68A1CA2AB}"/>
              </a:ext>
            </a:extLst>
          </p:cNvPr>
          <p:cNvSpPr txBox="1"/>
          <p:nvPr/>
        </p:nvSpPr>
        <p:spPr>
          <a:xfrm>
            <a:off x="995532" y="2727011"/>
            <a:ext cx="10662138" cy="923330"/>
          </a:xfrm>
          <a:prstGeom prst="rect">
            <a:avLst/>
          </a:prstGeom>
          <a:noFill/>
        </p:spPr>
        <p:txBody>
          <a:bodyPr wrap="square">
            <a:spAutoFit/>
          </a:bodyPr>
          <a:lstStyle/>
          <a:p>
            <a:r>
              <a:rPr lang="en-GB" b="0" i="0" dirty="0">
                <a:solidFill>
                  <a:srgbClr val="0D0D0D"/>
                </a:solidFill>
                <a:effectLst/>
                <a:latin typeface="Century Gothic" panose="020B0502020202020204" pitchFamily="34" charset="0"/>
              </a:rPr>
              <a:t>A software company experiences a significant increase in customer complaints about the performance of their mobile application following a recent update. They suspect that the update may have introduced bugs or inefficiencies that are impacting user experience.</a:t>
            </a:r>
            <a:endParaRPr lang="en-AU" dirty="0">
              <a:latin typeface="Century Gothic" panose="020B0502020202020204" pitchFamily="34" charset="0"/>
            </a:endParaRPr>
          </a:p>
        </p:txBody>
      </p:sp>
      <p:sp>
        <p:nvSpPr>
          <p:cNvPr id="8" name="Rectangle: Rounded Corners 7">
            <a:extLst>
              <a:ext uri="{FF2B5EF4-FFF2-40B4-BE49-F238E27FC236}">
                <a16:creationId xmlns:a16="http://schemas.microsoft.com/office/drawing/2014/main" id="{5E89E98D-ACF5-B081-A355-DCDD0A400393}"/>
              </a:ext>
            </a:extLst>
          </p:cNvPr>
          <p:cNvSpPr/>
          <p:nvPr/>
        </p:nvSpPr>
        <p:spPr>
          <a:xfrm>
            <a:off x="840201" y="2403230"/>
            <a:ext cx="10511598" cy="1570893"/>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7463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156595" y="154614"/>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a:t>
            </a:r>
            <a:endParaRPr lang="en-US" sz="2800" b="1" dirty="0">
              <a:latin typeface="Century Gothic" panose="020B0502020202020204" pitchFamily="34" charset="0"/>
            </a:endParaRP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cxnSp>
        <p:nvCxnSpPr>
          <p:cNvPr id="5" name="Straight Connector 4">
            <a:extLst>
              <a:ext uri="{FF2B5EF4-FFF2-40B4-BE49-F238E27FC236}">
                <a16:creationId xmlns:a16="http://schemas.microsoft.com/office/drawing/2014/main" id="{092E0E8C-63CD-2651-D3C0-EB62245653CF}"/>
              </a:ext>
            </a:extLst>
          </p:cNvPr>
          <p:cNvCxnSpPr>
            <a:cxnSpLocks/>
          </p:cNvCxnSpPr>
          <p:nvPr/>
        </p:nvCxnSpPr>
        <p:spPr>
          <a:xfrm>
            <a:off x="1617784" y="829604"/>
            <a:ext cx="0" cy="4797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B759B55-71CE-516A-C958-A1D3A8BF5AEF}"/>
              </a:ext>
            </a:extLst>
          </p:cNvPr>
          <p:cNvCxnSpPr>
            <a:cxnSpLocks/>
          </p:cNvCxnSpPr>
          <p:nvPr/>
        </p:nvCxnSpPr>
        <p:spPr>
          <a:xfrm flipH="1">
            <a:off x="1617784" y="5638800"/>
            <a:ext cx="9284677"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E07B5A49-BAB1-4EC3-81E5-211B5F90712E}"/>
              </a:ext>
            </a:extLst>
          </p:cNvPr>
          <p:cNvSpPr txBox="1">
            <a:spLocks/>
          </p:cNvSpPr>
          <p:nvPr/>
        </p:nvSpPr>
        <p:spPr>
          <a:xfrm rot="16200000">
            <a:off x="-433345" y="2949553"/>
            <a:ext cx="2172859"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Century Gothic" panose="020B0502020202020204" pitchFamily="34" charset="0"/>
              </a:rPr>
              <a:t>Monthly App Crashes</a:t>
            </a:r>
          </a:p>
        </p:txBody>
      </p:sp>
      <p:sp>
        <p:nvSpPr>
          <p:cNvPr id="9" name="Title 1">
            <a:extLst>
              <a:ext uri="{FF2B5EF4-FFF2-40B4-BE49-F238E27FC236}">
                <a16:creationId xmlns:a16="http://schemas.microsoft.com/office/drawing/2014/main" id="{FB289FDC-A993-D4E6-F622-52DEDC930A10}"/>
              </a:ext>
            </a:extLst>
          </p:cNvPr>
          <p:cNvSpPr txBox="1">
            <a:spLocks/>
          </p:cNvSpPr>
          <p:nvPr/>
        </p:nvSpPr>
        <p:spPr>
          <a:xfrm>
            <a:off x="5428741" y="6088230"/>
            <a:ext cx="1484331"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Century Gothic" panose="020B0502020202020204" pitchFamily="34" charset="0"/>
              </a:rPr>
              <a:t>Months (2023)</a:t>
            </a:r>
          </a:p>
        </p:txBody>
      </p:sp>
      <p:graphicFrame>
        <p:nvGraphicFramePr>
          <p:cNvPr id="11" name="Table 10">
            <a:extLst>
              <a:ext uri="{FF2B5EF4-FFF2-40B4-BE49-F238E27FC236}">
                <a16:creationId xmlns:a16="http://schemas.microsoft.com/office/drawing/2014/main" id="{A00B317F-3286-D66C-EA3F-5F760C4E8BBF}"/>
              </a:ext>
            </a:extLst>
          </p:cNvPr>
          <p:cNvGraphicFramePr>
            <a:graphicFrameLocks noGrp="1"/>
          </p:cNvGraphicFramePr>
          <p:nvPr>
            <p:extLst>
              <p:ext uri="{D42A27DB-BD31-4B8C-83A1-F6EECF244321}">
                <p14:modId xmlns:p14="http://schemas.microsoft.com/office/powerpoint/2010/main" val="855622730"/>
              </p:ext>
            </p:extLst>
          </p:nvPr>
        </p:nvGraphicFramePr>
        <p:xfrm>
          <a:off x="1617784" y="5744493"/>
          <a:ext cx="9284676" cy="370840"/>
        </p:xfrm>
        <a:graphic>
          <a:graphicData uri="http://schemas.openxmlformats.org/drawingml/2006/table">
            <a:tbl>
              <a:tblPr firstRow="1" bandRow="1">
                <a:tableStyleId>{5C22544A-7EE6-4342-B048-85BDC9FD1C3A}</a:tableStyleId>
              </a:tblPr>
              <a:tblGrid>
                <a:gridCol w="773723">
                  <a:extLst>
                    <a:ext uri="{9D8B030D-6E8A-4147-A177-3AD203B41FA5}">
                      <a16:colId xmlns:a16="http://schemas.microsoft.com/office/drawing/2014/main" val="659338239"/>
                    </a:ext>
                  </a:extLst>
                </a:gridCol>
                <a:gridCol w="773723">
                  <a:extLst>
                    <a:ext uri="{9D8B030D-6E8A-4147-A177-3AD203B41FA5}">
                      <a16:colId xmlns:a16="http://schemas.microsoft.com/office/drawing/2014/main" val="2841551412"/>
                    </a:ext>
                  </a:extLst>
                </a:gridCol>
                <a:gridCol w="773723">
                  <a:extLst>
                    <a:ext uri="{9D8B030D-6E8A-4147-A177-3AD203B41FA5}">
                      <a16:colId xmlns:a16="http://schemas.microsoft.com/office/drawing/2014/main" val="2503074091"/>
                    </a:ext>
                  </a:extLst>
                </a:gridCol>
                <a:gridCol w="773723">
                  <a:extLst>
                    <a:ext uri="{9D8B030D-6E8A-4147-A177-3AD203B41FA5}">
                      <a16:colId xmlns:a16="http://schemas.microsoft.com/office/drawing/2014/main" val="2047560489"/>
                    </a:ext>
                  </a:extLst>
                </a:gridCol>
                <a:gridCol w="773723">
                  <a:extLst>
                    <a:ext uri="{9D8B030D-6E8A-4147-A177-3AD203B41FA5}">
                      <a16:colId xmlns:a16="http://schemas.microsoft.com/office/drawing/2014/main" val="2965211077"/>
                    </a:ext>
                  </a:extLst>
                </a:gridCol>
                <a:gridCol w="773723">
                  <a:extLst>
                    <a:ext uri="{9D8B030D-6E8A-4147-A177-3AD203B41FA5}">
                      <a16:colId xmlns:a16="http://schemas.microsoft.com/office/drawing/2014/main" val="4069693512"/>
                    </a:ext>
                  </a:extLst>
                </a:gridCol>
                <a:gridCol w="773723">
                  <a:extLst>
                    <a:ext uri="{9D8B030D-6E8A-4147-A177-3AD203B41FA5}">
                      <a16:colId xmlns:a16="http://schemas.microsoft.com/office/drawing/2014/main" val="2328669578"/>
                    </a:ext>
                  </a:extLst>
                </a:gridCol>
                <a:gridCol w="773723">
                  <a:extLst>
                    <a:ext uri="{9D8B030D-6E8A-4147-A177-3AD203B41FA5}">
                      <a16:colId xmlns:a16="http://schemas.microsoft.com/office/drawing/2014/main" val="3644105279"/>
                    </a:ext>
                  </a:extLst>
                </a:gridCol>
                <a:gridCol w="773723">
                  <a:extLst>
                    <a:ext uri="{9D8B030D-6E8A-4147-A177-3AD203B41FA5}">
                      <a16:colId xmlns:a16="http://schemas.microsoft.com/office/drawing/2014/main" val="3702774460"/>
                    </a:ext>
                  </a:extLst>
                </a:gridCol>
                <a:gridCol w="773723">
                  <a:extLst>
                    <a:ext uri="{9D8B030D-6E8A-4147-A177-3AD203B41FA5}">
                      <a16:colId xmlns:a16="http://schemas.microsoft.com/office/drawing/2014/main" val="198132073"/>
                    </a:ext>
                  </a:extLst>
                </a:gridCol>
                <a:gridCol w="773723">
                  <a:extLst>
                    <a:ext uri="{9D8B030D-6E8A-4147-A177-3AD203B41FA5}">
                      <a16:colId xmlns:a16="http://schemas.microsoft.com/office/drawing/2014/main" val="3981777300"/>
                    </a:ext>
                  </a:extLst>
                </a:gridCol>
                <a:gridCol w="773723">
                  <a:extLst>
                    <a:ext uri="{9D8B030D-6E8A-4147-A177-3AD203B41FA5}">
                      <a16:colId xmlns:a16="http://schemas.microsoft.com/office/drawing/2014/main" val="4207642041"/>
                    </a:ext>
                  </a:extLst>
                </a:gridCol>
              </a:tblGrid>
              <a:tr h="370840">
                <a:tc>
                  <a:txBody>
                    <a:bodyPr/>
                    <a:lstStyle/>
                    <a:p>
                      <a:pPr algn="ctr"/>
                      <a:r>
                        <a:rPr lang="en-AU" sz="1200" b="0" dirty="0">
                          <a:latin typeface="Century Gothic" panose="020B0502020202020204" pitchFamily="34" charset="0"/>
                        </a:rPr>
                        <a:t>Jan</a:t>
                      </a:r>
                    </a:p>
                  </a:txBody>
                  <a:tcPr anchor="ctr"/>
                </a:tc>
                <a:tc>
                  <a:txBody>
                    <a:bodyPr/>
                    <a:lstStyle/>
                    <a:p>
                      <a:pPr algn="ctr"/>
                      <a:r>
                        <a:rPr lang="en-AU" sz="1200" b="0" dirty="0">
                          <a:latin typeface="Century Gothic" panose="020B0502020202020204" pitchFamily="34" charset="0"/>
                        </a:rPr>
                        <a:t>Feb</a:t>
                      </a:r>
                    </a:p>
                  </a:txBody>
                  <a:tcPr anchor="ctr"/>
                </a:tc>
                <a:tc>
                  <a:txBody>
                    <a:bodyPr/>
                    <a:lstStyle/>
                    <a:p>
                      <a:pPr algn="ctr"/>
                      <a:r>
                        <a:rPr lang="en-AU" sz="1200" b="0" dirty="0">
                          <a:latin typeface="Century Gothic" panose="020B0502020202020204" pitchFamily="34" charset="0"/>
                        </a:rPr>
                        <a:t>Mar</a:t>
                      </a:r>
                    </a:p>
                  </a:txBody>
                  <a:tcPr anchor="ctr"/>
                </a:tc>
                <a:tc>
                  <a:txBody>
                    <a:bodyPr/>
                    <a:lstStyle/>
                    <a:p>
                      <a:pPr algn="ctr"/>
                      <a:r>
                        <a:rPr lang="en-AU" sz="1200" b="0" dirty="0">
                          <a:latin typeface="Century Gothic" panose="020B0502020202020204" pitchFamily="34" charset="0"/>
                        </a:rPr>
                        <a:t>Apr</a:t>
                      </a:r>
                    </a:p>
                  </a:txBody>
                  <a:tcPr anchor="ctr"/>
                </a:tc>
                <a:tc>
                  <a:txBody>
                    <a:bodyPr/>
                    <a:lstStyle/>
                    <a:p>
                      <a:pPr algn="ctr"/>
                      <a:r>
                        <a:rPr lang="en-AU" sz="1200" b="0" dirty="0">
                          <a:latin typeface="Century Gothic" panose="020B0502020202020204" pitchFamily="34" charset="0"/>
                        </a:rPr>
                        <a:t>May</a:t>
                      </a:r>
                    </a:p>
                  </a:txBody>
                  <a:tcPr anchor="ctr"/>
                </a:tc>
                <a:tc>
                  <a:txBody>
                    <a:bodyPr/>
                    <a:lstStyle/>
                    <a:p>
                      <a:pPr algn="ctr"/>
                      <a:r>
                        <a:rPr lang="en-AU" sz="1200" b="0" dirty="0">
                          <a:latin typeface="Century Gothic" panose="020B0502020202020204" pitchFamily="34" charset="0"/>
                        </a:rPr>
                        <a:t>Jun</a:t>
                      </a:r>
                    </a:p>
                  </a:txBody>
                  <a:tcPr anchor="ctr"/>
                </a:tc>
                <a:tc>
                  <a:txBody>
                    <a:bodyPr/>
                    <a:lstStyle/>
                    <a:p>
                      <a:pPr algn="ctr"/>
                      <a:r>
                        <a:rPr lang="en-AU" sz="1200" b="0" dirty="0">
                          <a:latin typeface="Century Gothic" panose="020B0502020202020204" pitchFamily="34" charset="0"/>
                        </a:rPr>
                        <a:t>Jul</a:t>
                      </a:r>
                    </a:p>
                  </a:txBody>
                  <a:tcPr anchor="ctr"/>
                </a:tc>
                <a:tc>
                  <a:txBody>
                    <a:bodyPr/>
                    <a:lstStyle/>
                    <a:p>
                      <a:pPr algn="ctr"/>
                      <a:r>
                        <a:rPr lang="en-AU" sz="1200" b="0" dirty="0">
                          <a:latin typeface="Century Gothic" panose="020B0502020202020204" pitchFamily="34" charset="0"/>
                        </a:rPr>
                        <a:t>Aug</a:t>
                      </a:r>
                    </a:p>
                  </a:txBody>
                  <a:tcPr anchor="ctr"/>
                </a:tc>
                <a:tc>
                  <a:txBody>
                    <a:bodyPr/>
                    <a:lstStyle/>
                    <a:p>
                      <a:pPr algn="ctr"/>
                      <a:r>
                        <a:rPr lang="en-AU" sz="1200" b="0" dirty="0">
                          <a:latin typeface="Century Gothic" panose="020B0502020202020204" pitchFamily="34" charset="0"/>
                        </a:rPr>
                        <a:t>Sep</a:t>
                      </a:r>
                    </a:p>
                  </a:txBody>
                  <a:tcPr anchor="ctr"/>
                </a:tc>
                <a:tc>
                  <a:txBody>
                    <a:bodyPr/>
                    <a:lstStyle/>
                    <a:p>
                      <a:pPr algn="ctr"/>
                      <a:r>
                        <a:rPr lang="en-AU" sz="1200" b="0" dirty="0">
                          <a:latin typeface="Century Gothic" panose="020B0502020202020204" pitchFamily="34" charset="0"/>
                        </a:rPr>
                        <a:t>Oct</a:t>
                      </a:r>
                    </a:p>
                  </a:txBody>
                  <a:tcPr anchor="ctr"/>
                </a:tc>
                <a:tc>
                  <a:txBody>
                    <a:bodyPr/>
                    <a:lstStyle/>
                    <a:p>
                      <a:pPr algn="ctr"/>
                      <a:r>
                        <a:rPr lang="en-AU" sz="1200" b="0" dirty="0">
                          <a:latin typeface="Century Gothic" panose="020B0502020202020204" pitchFamily="34" charset="0"/>
                        </a:rPr>
                        <a:t>Nov</a:t>
                      </a:r>
                    </a:p>
                  </a:txBody>
                  <a:tcPr anchor="ctr"/>
                </a:tc>
                <a:tc>
                  <a:txBody>
                    <a:bodyPr/>
                    <a:lstStyle/>
                    <a:p>
                      <a:pPr algn="ctr"/>
                      <a:r>
                        <a:rPr lang="en-AU" sz="1200" b="0" dirty="0">
                          <a:latin typeface="Century Gothic" panose="020B0502020202020204" pitchFamily="34" charset="0"/>
                        </a:rPr>
                        <a:t>Dec</a:t>
                      </a:r>
                    </a:p>
                  </a:txBody>
                  <a:tcPr anchor="ctr"/>
                </a:tc>
                <a:extLst>
                  <a:ext uri="{0D108BD9-81ED-4DB2-BD59-A6C34878D82A}">
                    <a16:rowId xmlns:a16="http://schemas.microsoft.com/office/drawing/2014/main" val="624574877"/>
                  </a:ext>
                </a:extLst>
              </a:tr>
            </a:tbl>
          </a:graphicData>
        </a:graphic>
      </p:graphicFrame>
      <p:graphicFrame>
        <p:nvGraphicFramePr>
          <p:cNvPr id="12" name="Table 11">
            <a:extLst>
              <a:ext uri="{FF2B5EF4-FFF2-40B4-BE49-F238E27FC236}">
                <a16:creationId xmlns:a16="http://schemas.microsoft.com/office/drawing/2014/main" id="{328C2963-DF75-A289-AFC3-EA6968B2C9FB}"/>
              </a:ext>
            </a:extLst>
          </p:cNvPr>
          <p:cNvGraphicFramePr>
            <a:graphicFrameLocks noGrp="1"/>
          </p:cNvGraphicFramePr>
          <p:nvPr/>
        </p:nvGraphicFramePr>
        <p:xfrm>
          <a:off x="1057033" y="829604"/>
          <a:ext cx="465012" cy="4820920"/>
        </p:xfrm>
        <a:graphic>
          <a:graphicData uri="http://schemas.openxmlformats.org/drawingml/2006/table">
            <a:tbl>
              <a:tblPr firstRow="1" bandRow="1">
                <a:tableStyleId>{5C22544A-7EE6-4342-B048-85BDC9FD1C3A}</a:tableStyleId>
              </a:tblPr>
              <a:tblGrid>
                <a:gridCol w="465012">
                  <a:extLst>
                    <a:ext uri="{9D8B030D-6E8A-4147-A177-3AD203B41FA5}">
                      <a16:colId xmlns:a16="http://schemas.microsoft.com/office/drawing/2014/main" val="193558940"/>
                    </a:ext>
                  </a:extLst>
                </a:gridCol>
              </a:tblGrid>
              <a:tr h="370840">
                <a:tc>
                  <a:txBody>
                    <a:bodyPr/>
                    <a:lstStyle/>
                    <a:p>
                      <a:r>
                        <a:rPr lang="en-AU" sz="1200" dirty="0">
                          <a:latin typeface="Century Gothic" panose="020B0502020202020204" pitchFamily="34" charset="0"/>
                        </a:rPr>
                        <a:t>650</a:t>
                      </a:r>
                    </a:p>
                  </a:txBody>
                  <a:tcPr/>
                </a:tc>
                <a:extLst>
                  <a:ext uri="{0D108BD9-81ED-4DB2-BD59-A6C34878D82A}">
                    <a16:rowId xmlns:a16="http://schemas.microsoft.com/office/drawing/2014/main" val="3618275581"/>
                  </a:ext>
                </a:extLst>
              </a:tr>
              <a:tr h="370840">
                <a:tc>
                  <a:txBody>
                    <a:bodyPr/>
                    <a:lstStyle/>
                    <a:p>
                      <a:r>
                        <a:rPr lang="en-AU" sz="1200" dirty="0">
                          <a:latin typeface="Century Gothic" panose="020B0502020202020204" pitchFamily="34" charset="0"/>
                        </a:rPr>
                        <a:t>600</a:t>
                      </a:r>
                    </a:p>
                  </a:txBody>
                  <a:tcPr/>
                </a:tc>
                <a:extLst>
                  <a:ext uri="{0D108BD9-81ED-4DB2-BD59-A6C34878D82A}">
                    <a16:rowId xmlns:a16="http://schemas.microsoft.com/office/drawing/2014/main" val="1461881823"/>
                  </a:ext>
                </a:extLst>
              </a:tr>
              <a:tr h="370840">
                <a:tc>
                  <a:txBody>
                    <a:bodyPr/>
                    <a:lstStyle/>
                    <a:p>
                      <a:r>
                        <a:rPr lang="en-AU" sz="1200" dirty="0">
                          <a:latin typeface="Century Gothic" panose="020B0502020202020204" pitchFamily="34" charset="0"/>
                        </a:rPr>
                        <a:t>550</a:t>
                      </a:r>
                    </a:p>
                  </a:txBody>
                  <a:tcPr/>
                </a:tc>
                <a:extLst>
                  <a:ext uri="{0D108BD9-81ED-4DB2-BD59-A6C34878D82A}">
                    <a16:rowId xmlns:a16="http://schemas.microsoft.com/office/drawing/2014/main" val="3262828584"/>
                  </a:ext>
                </a:extLst>
              </a:tr>
              <a:tr h="370840">
                <a:tc>
                  <a:txBody>
                    <a:bodyPr/>
                    <a:lstStyle/>
                    <a:p>
                      <a:r>
                        <a:rPr lang="en-AU" sz="1200" dirty="0">
                          <a:latin typeface="Century Gothic" panose="020B0502020202020204" pitchFamily="34" charset="0"/>
                        </a:rPr>
                        <a:t>500</a:t>
                      </a:r>
                    </a:p>
                  </a:txBody>
                  <a:tcPr/>
                </a:tc>
                <a:extLst>
                  <a:ext uri="{0D108BD9-81ED-4DB2-BD59-A6C34878D82A}">
                    <a16:rowId xmlns:a16="http://schemas.microsoft.com/office/drawing/2014/main" val="818034915"/>
                  </a:ext>
                </a:extLst>
              </a:tr>
              <a:tr h="370840">
                <a:tc>
                  <a:txBody>
                    <a:bodyPr/>
                    <a:lstStyle/>
                    <a:p>
                      <a:r>
                        <a:rPr lang="en-AU" sz="1200" dirty="0">
                          <a:latin typeface="Century Gothic" panose="020B0502020202020204" pitchFamily="34" charset="0"/>
                        </a:rPr>
                        <a:t>450</a:t>
                      </a:r>
                    </a:p>
                  </a:txBody>
                  <a:tcPr/>
                </a:tc>
                <a:extLst>
                  <a:ext uri="{0D108BD9-81ED-4DB2-BD59-A6C34878D82A}">
                    <a16:rowId xmlns:a16="http://schemas.microsoft.com/office/drawing/2014/main" val="1303202556"/>
                  </a:ext>
                </a:extLst>
              </a:tr>
              <a:tr h="370840">
                <a:tc>
                  <a:txBody>
                    <a:bodyPr/>
                    <a:lstStyle/>
                    <a:p>
                      <a:r>
                        <a:rPr lang="en-AU" sz="1200" dirty="0">
                          <a:latin typeface="Century Gothic" panose="020B0502020202020204" pitchFamily="34" charset="0"/>
                        </a:rPr>
                        <a:t>400</a:t>
                      </a:r>
                    </a:p>
                  </a:txBody>
                  <a:tcPr/>
                </a:tc>
                <a:extLst>
                  <a:ext uri="{0D108BD9-81ED-4DB2-BD59-A6C34878D82A}">
                    <a16:rowId xmlns:a16="http://schemas.microsoft.com/office/drawing/2014/main" val="2274054092"/>
                  </a:ext>
                </a:extLst>
              </a:tr>
              <a:tr h="370840">
                <a:tc>
                  <a:txBody>
                    <a:bodyPr/>
                    <a:lstStyle/>
                    <a:p>
                      <a:r>
                        <a:rPr lang="en-AU" sz="1200" dirty="0">
                          <a:latin typeface="Century Gothic" panose="020B0502020202020204" pitchFamily="34" charset="0"/>
                        </a:rPr>
                        <a:t>350</a:t>
                      </a:r>
                    </a:p>
                  </a:txBody>
                  <a:tcPr/>
                </a:tc>
                <a:extLst>
                  <a:ext uri="{0D108BD9-81ED-4DB2-BD59-A6C34878D82A}">
                    <a16:rowId xmlns:a16="http://schemas.microsoft.com/office/drawing/2014/main" val="4242488277"/>
                  </a:ext>
                </a:extLst>
              </a:tr>
              <a:tr h="370840">
                <a:tc>
                  <a:txBody>
                    <a:bodyPr/>
                    <a:lstStyle/>
                    <a:p>
                      <a:r>
                        <a:rPr lang="en-AU" sz="1200" dirty="0">
                          <a:latin typeface="Century Gothic" panose="020B0502020202020204" pitchFamily="34" charset="0"/>
                        </a:rPr>
                        <a:t>300</a:t>
                      </a:r>
                    </a:p>
                  </a:txBody>
                  <a:tcPr/>
                </a:tc>
                <a:extLst>
                  <a:ext uri="{0D108BD9-81ED-4DB2-BD59-A6C34878D82A}">
                    <a16:rowId xmlns:a16="http://schemas.microsoft.com/office/drawing/2014/main" val="456086939"/>
                  </a:ext>
                </a:extLst>
              </a:tr>
              <a:tr h="370840">
                <a:tc>
                  <a:txBody>
                    <a:bodyPr/>
                    <a:lstStyle/>
                    <a:p>
                      <a:r>
                        <a:rPr lang="en-AU" sz="1200" dirty="0">
                          <a:latin typeface="Century Gothic" panose="020B0502020202020204" pitchFamily="34" charset="0"/>
                        </a:rPr>
                        <a:t>250</a:t>
                      </a:r>
                    </a:p>
                  </a:txBody>
                  <a:tcPr/>
                </a:tc>
                <a:extLst>
                  <a:ext uri="{0D108BD9-81ED-4DB2-BD59-A6C34878D82A}">
                    <a16:rowId xmlns:a16="http://schemas.microsoft.com/office/drawing/2014/main" val="1732424835"/>
                  </a:ext>
                </a:extLst>
              </a:tr>
              <a:tr h="370840">
                <a:tc>
                  <a:txBody>
                    <a:bodyPr/>
                    <a:lstStyle/>
                    <a:p>
                      <a:r>
                        <a:rPr lang="en-AU" sz="1200" dirty="0">
                          <a:latin typeface="Century Gothic" panose="020B0502020202020204" pitchFamily="34" charset="0"/>
                        </a:rPr>
                        <a:t>200</a:t>
                      </a:r>
                    </a:p>
                  </a:txBody>
                  <a:tcPr/>
                </a:tc>
                <a:extLst>
                  <a:ext uri="{0D108BD9-81ED-4DB2-BD59-A6C34878D82A}">
                    <a16:rowId xmlns:a16="http://schemas.microsoft.com/office/drawing/2014/main" val="2459296347"/>
                  </a:ext>
                </a:extLst>
              </a:tr>
              <a:tr h="370840">
                <a:tc>
                  <a:txBody>
                    <a:bodyPr/>
                    <a:lstStyle/>
                    <a:p>
                      <a:r>
                        <a:rPr lang="en-AU" sz="1200" dirty="0">
                          <a:latin typeface="Century Gothic" panose="020B0502020202020204" pitchFamily="34" charset="0"/>
                        </a:rPr>
                        <a:t>150</a:t>
                      </a:r>
                    </a:p>
                  </a:txBody>
                  <a:tcPr/>
                </a:tc>
                <a:extLst>
                  <a:ext uri="{0D108BD9-81ED-4DB2-BD59-A6C34878D82A}">
                    <a16:rowId xmlns:a16="http://schemas.microsoft.com/office/drawing/2014/main" val="799162793"/>
                  </a:ext>
                </a:extLst>
              </a:tr>
              <a:tr h="370840">
                <a:tc>
                  <a:txBody>
                    <a:bodyPr/>
                    <a:lstStyle/>
                    <a:p>
                      <a:pPr marL="0" algn="l" defTabSz="914400" rtl="0" eaLnBrk="1" latinLnBrk="0" hangingPunct="1"/>
                      <a:r>
                        <a:rPr lang="en-AU" sz="1200" kern="1200" dirty="0">
                          <a:solidFill>
                            <a:schemeClr val="dk1"/>
                          </a:solidFill>
                          <a:latin typeface="Century Gothic" panose="020B0502020202020204" pitchFamily="34" charset="0"/>
                          <a:ea typeface="+mn-ea"/>
                          <a:cs typeface="+mn-cs"/>
                        </a:rPr>
                        <a:t>100</a:t>
                      </a:r>
                    </a:p>
                  </a:txBody>
                  <a:tcPr/>
                </a:tc>
                <a:extLst>
                  <a:ext uri="{0D108BD9-81ED-4DB2-BD59-A6C34878D82A}">
                    <a16:rowId xmlns:a16="http://schemas.microsoft.com/office/drawing/2014/main" val="3015990729"/>
                  </a:ext>
                </a:extLst>
              </a:tr>
              <a:tr h="370840">
                <a:tc>
                  <a:txBody>
                    <a:bodyPr/>
                    <a:lstStyle/>
                    <a:p>
                      <a:pPr marL="0" algn="l" defTabSz="914400" rtl="0" eaLnBrk="1" latinLnBrk="0" hangingPunct="1"/>
                      <a:r>
                        <a:rPr lang="en-AU" sz="1200" kern="1200" dirty="0">
                          <a:solidFill>
                            <a:schemeClr val="dk1"/>
                          </a:solidFill>
                          <a:latin typeface="Century Gothic" panose="020B0502020202020204" pitchFamily="34" charset="0"/>
                          <a:ea typeface="+mn-ea"/>
                          <a:cs typeface="+mn-cs"/>
                        </a:rPr>
                        <a:t>50</a:t>
                      </a:r>
                    </a:p>
                  </a:txBody>
                  <a:tcPr/>
                </a:tc>
                <a:extLst>
                  <a:ext uri="{0D108BD9-81ED-4DB2-BD59-A6C34878D82A}">
                    <a16:rowId xmlns:a16="http://schemas.microsoft.com/office/drawing/2014/main" val="1296727547"/>
                  </a:ext>
                </a:extLst>
              </a:tr>
            </a:tbl>
          </a:graphicData>
        </a:graphic>
      </p:graphicFrame>
      <p:sp>
        <p:nvSpPr>
          <p:cNvPr id="14" name="Isosceles Triangle 13">
            <a:extLst>
              <a:ext uri="{FF2B5EF4-FFF2-40B4-BE49-F238E27FC236}">
                <a16:creationId xmlns:a16="http://schemas.microsoft.com/office/drawing/2014/main" id="{1AAC29D8-0B1C-4BB9-5FB5-CE578355CC46}"/>
              </a:ext>
            </a:extLst>
          </p:cNvPr>
          <p:cNvSpPr/>
          <p:nvPr/>
        </p:nvSpPr>
        <p:spPr>
          <a:xfrm>
            <a:off x="1826857" y="4673529"/>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5" name="Flowchart: Connector 14">
            <a:extLst>
              <a:ext uri="{FF2B5EF4-FFF2-40B4-BE49-F238E27FC236}">
                <a16:creationId xmlns:a16="http://schemas.microsoft.com/office/drawing/2014/main" id="{64C8796E-F27A-B731-560B-E6E9ED93344F}"/>
              </a:ext>
            </a:extLst>
          </p:cNvPr>
          <p:cNvSpPr/>
          <p:nvPr/>
        </p:nvSpPr>
        <p:spPr>
          <a:xfrm>
            <a:off x="1826857" y="523398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7" name="Isosceles Triangle 16">
            <a:extLst>
              <a:ext uri="{FF2B5EF4-FFF2-40B4-BE49-F238E27FC236}">
                <a16:creationId xmlns:a16="http://schemas.microsoft.com/office/drawing/2014/main" id="{9918368A-FD17-FB27-9488-8D3154A2BF5E}"/>
              </a:ext>
            </a:extLst>
          </p:cNvPr>
          <p:cNvSpPr/>
          <p:nvPr/>
        </p:nvSpPr>
        <p:spPr>
          <a:xfrm>
            <a:off x="10328040" y="3925167"/>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8" name="Flowchart: Connector 17">
            <a:extLst>
              <a:ext uri="{FF2B5EF4-FFF2-40B4-BE49-F238E27FC236}">
                <a16:creationId xmlns:a16="http://schemas.microsoft.com/office/drawing/2014/main" id="{A252BB28-FEA1-25B9-F5DD-B446DDD38EE4}"/>
              </a:ext>
            </a:extLst>
          </p:cNvPr>
          <p:cNvSpPr/>
          <p:nvPr/>
        </p:nvSpPr>
        <p:spPr>
          <a:xfrm>
            <a:off x="3150586"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9" name="Isosceles Triangle 18">
            <a:extLst>
              <a:ext uri="{FF2B5EF4-FFF2-40B4-BE49-F238E27FC236}">
                <a16:creationId xmlns:a16="http://schemas.microsoft.com/office/drawing/2014/main" id="{53D6967A-349F-F29C-357D-C7FCBD9D51C7}"/>
              </a:ext>
            </a:extLst>
          </p:cNvPr>
          <p:cNvSpPr/>
          <p:nvPr/>
        </p:nvSpPr>
        <p:spPr>
          <a:xfrm>
            <a:off x="2589234" y="3048127"/>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1" name="Isosceles Triangle 20">
            <a:extLst>
              <a:ext uri="{FF2B5EF4-FFF2-40B4-BE49-F238E27FC236}">
                <a16:creationId xmlns:a16="http://schemas.microsoft.com/office/drawing/2014/main" id="{391AC81A-F420-B8F0-1A17-4EFB6CE87669}"/>
              </a:ext>
            </a:extLst>
          </p:cNvPr>
          <p:cNvSpPr/>
          <p:nvPr/>
        </p:nvSpPr>
        <p:spPr>
          <a:xfrm>
            <a:off x="4143446" y="3315985"/>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4" name="Flowchart: Connector 23">
            <a:extLst>
              <a:ext uri="{FF2B5EF4-FFF2-40B4-BE49-F238E27FC236}">
                <a16:creationId xmlns:a16="http://schemas.microsoft.com/office/drawing/2014/main" id="{4B5731FE-B2F6-2482-82CF-E9CADF024585}"/>
              </a:ext>
            </a:extLst>
          </p:cNvPr>
          <p:cNvSpPr/>
          <p:nvPr/>
        </p:nvSpPr>
        <p:spPr>
          <a:xfrm>
            <a:off x="6626013" y="525038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5" name="Isosceles Triangle 24">
            <a:extLst>
              <a:ext uri="{FF2B5EF4-FFF2-40B4-BE49-F238E27FC236}">
                <a16:creationId xmlns:a16="http://schemas.microsoft.com/office/drawing/2014/main" id="{069EB943-CEF2-4B3E-2BA3-C8A0D9AF4E80}"/>
              </a:ext>
            </a:extLst>
          </p:cNvPr>
          <p:cNvSpPr/>
          <p:nvPr/>
        </p:nvSpPr>
        <p:spPr>
          <a:xfrm>
            <a:off x="3143250" y="2801942"/>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grpSp>
        <p:nvGrpSpPr>
          <p:cNvPr id="31" name="Group 30">
            <a:extLst>
              <a:ext uri="{FF2B5EF4-FFF2-40B4-BE49-F238E27FC236}">
                <a16:creationId xmlns:a16="http://schemas.microsoft.com/office/drawing/2014/main" id="{F04D6D5E-6C8E-C67F-21B8-ED3967DF5DC3}"/>
              </a:ext>
            </a:extLst>
          </p:cNvPr>
          <p:cNvGrpSpPr/>
          <p:nvPr/>
        </p:nvGrpSpPr>
        <p:grpSpPr>
          <a:xfrm>
            <a:off x="8437401" y="6244471"/>
            <a:ext cx="1828247" cy="549025"/>
            <a:chOff x="11018051" y="4269028"/>
            <a:chExt cx="1828247" cy="549025"/>
          </a:xfrm>
        </p:grpSpPr>
        <p:sp>
          <p:nvSpPr>
            <p:cNvPr id="27" name="Isosceles Triangle 26">
              <a:extLst>
                <a:ext uri="{FF2B5EF4-FFF2-40B4-BE49-F238E27FC236}">
                  <a16:creationId xmlns:a16="http://schemas.microsoft.com/office/drawing/2014/main" id="{BBFC933F-0BC9-5601-FCBA-B43EA4047DBB}"/>
                </a:ext>
              </a:extLst>
            </p:cNvPr>
            <p:cNvSpPr/>
            <p:nvPr/>
          </p:nvSpPr>
          <p:spPr>
            <a:xfrm>
              <a:off x="11018051" y="4414402"/>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28" name="Title 1">
              <a:extLst>
                <a:ext uri="{FF2B5EF4-FFF2-40B4-BE49-F238E27FC236}">
                  <a16:creationId xmlns:a16="http://schemas.microsoft.com/office/drawing/2014/main" id="{9D161663-21A6-F9C7-24F1-383B4FF29252}"/>
                </a:ext>
              </a:extLst>
            </p:cNvPr>
            <p:cNvSpPr txBox="1">
              <a:spLocks/>
            </p:cNvSpPr>
            <p:nvPr/>
          </p:nvSpPr>
          <p:spPr>
            <a:xfrm>
              <a:off x="11250801" y="4269028"/>
              <a:ext cx="159549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200" dirty="0">
                  <a:latin typeface="Century Gothic" panose="020B0502020202020204" pitchFamily="34" charset="0"/>
                </a:rPr>
                <a:t>App Crashes</a:t>
              </a:r>
            </a:p>
          </p:txBody>
        </p:sp>
      </p:grpSp>
      <p:grpSp>
        <p:nvGrpSpPr>
          <p:cNvPr id="32" name="Group 31">
            <a:extLst>
              <a:ext uri="{FF2B5EF4-FFF2-40B4-BE49-F238E27FC236}">
                <a16:creationId xmlns:a16="http://schemas.microsoft.com/office/drawing/2014/main" id="{1B6F7AFA-1C32-1871-880B-67D77693FD02}"/>
              </a:ext>
            </a:extLst>
          </p:cNvPr>
          <p:cNvGrpSpPr/>
          <p:nvPr/>
        </p:nvGrpSpPr>
        <p:grpSpPr>
          <a:xfrm>
            <a:off x="10265648" y="6244471"/>
            <a:ext cx="1904065" cy="549025"/>
            <a:chOff x="10902460" y="4660095"/>
            <a:chExt cx="1904065" cy="549025"/>
          </a:xfrm>
        </p:grpSpPr>
        <p:sp>
          <p:nvSpPr>
            <p:cNvPr id="26" name="Flowchart: Connector 25">
              <a:extLst>
                <a:ext uri="{FF2B5EF4-FFF2-40B4-BE49-F238E27FC236}">
                  <a16:creationId xmlns:a16="http://schemas.microsoft.com/office/drawing/2014/main" id="{9708FE8D-CF2C-1727-F331-17514157079F}"/>
                </a:ext>
              </a:extLst>
            </p:cNvPr>
            <p:cNvSpPr/>
            <p:nvPr/>
          </p:nvSpPr>
          <p:spPr>
            <a:xfrm>
              <a:off x="10902460" y="4773511"/>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29" name="Title 1">
              <a:extLst>
                <a:ext uri="{FF2B5EF4-FFF2-40B4-BE49-F238E27FC236}">
                  <a16:creationId xmlns:a16="http://schemas.microsoft.com/office/drawing/2014/main" id="{24624EE6-8D7A-7954-A5F1-2C74E16AE0CA}"/>
                </a:ext>
              </a:extLst>
            </p:cNvPr>
            <p:cNvSpPr txBox="1">
              <a:spLocks/>
            </p:cNvSpPr>
            <p:nvPr/>
          </p:nvSpPr>
          <p:spPr>
            <a:xfrm>
              <a:off x="11211028" y="4660095"/>
              <a:ext cx="1595497" cy="5490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200" dirty="0">
                  <a:latin typeface="Century Gothic" panose="020B0502020202020204" pitchFamily="34" charset="0"/>
                </a:rPr>
                <a:t>Changes/Updates Implemented </a:t>
              </a:r>
            </a:p>
          </p:txBody>
        </p:sp>
      </p:grpSp>
      <p:cxnSp>
        <p:nvCxnSpPr>
          <p:cNvPr id="45" name="Straight Connector 44">
            <a:extLst>
              <a:ext uri="{FF2B5EF4-FFF2-40B4-BE49-F238E27FC236}">
                <a16:creationId xmlns:a16="http://schemas.microsoft.com/office/drawing/2014/main" id="{8C1373D0-1B23-BC9C-6962-3EA51C95594C}"/>
              </a:ext>
            </a:extLst>
          </p:cNvPr>
          <p:cNvCxnSpPr>
            <a:cxnSpLocks/>
            <a:endCxn id="19" idx="2"/>
          </p:cNvCxnSpPr>
          <p:nvPr/>
        </p:nvCxnSpPr>
        <p:spPr>
          <a:xfrm flipV="1">
            <a:off x="1961873" y="3294312"/>
            <a:ext cx="627361" cy="1548383"/>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D641B3BD-82B0-BFBD-305D-07F57F8894A7}"/>
              </a:ext>
            </a:extLst>
          </p:cNvPr>
          <p:cNvCxnSpPr>
            <a:cxnSpLocks/>
          </p:cNvCxnSpPr>
          <p:nvPr/>
        </p:nvCxnSpPr>
        <p:spPr>
          <a:xfrm>
            <a:off x="6575279" y="1652954"/>
            <a:ext cx="11912" cy="3574985"/>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itle 1">
            <a:extLst>
              <a:ext uri="{FF2B5EF4-FFF2-40B4-BE49-F238E27FC236}">
                <a16:creationId xmlns:a16="http://schemas.microsoft.com/office/drawing/2014/main" id="{5B30749A-DDBC-AB73-090C-7044BCD1734E}"/>
              </a:ext>
            </a:extLst>
          </p:cNvPr>
          <p:cNvSpPr txBox="1">
            <a:spLocks/>
          </p:cNvSpPr>
          <p:nvPr/>
        </p:nvSpPr>
        <p:spPr>
          <a:xfrm>
            <a:off x="6631602" y="3645196"/>
            <a:ext cx="656724" cy="3601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200" b="1" dirty="0">
                <a:latin typeface="Century Gothic" panose="020B0502020202020204" pitchFamily="34" charset="0"/>
              </a:rPr>
              <a:t>Why ?</a:t>
            </a:r>
          </a:p>
        </p:txBody>
      </p:sp>
      <p:sp>
        <p:nvSpPr>
          <p:cNvPr id="4" name="Isosceles Triangle 3">
            <a:extLst>
              <a:ext uri="{FF2B5EF4-FFF2-40B4-BE49-F238E27FC236}">
                <a16:creationId xmlns:a16="http://schemas.microsoft.com/office/drawing/2014/main" id="{D381ECD2-C1C7-41C9-6020-F1D9F6CE08EA}"/>
              </a:ext>
            </a:extLst>
          </p:cNvPr>
          <p:cNvSpPr/>
          <p:nvPr/>
        </p:nvSpPr>
        <p:spPr>
          <a:xfrm>
            <a:off x="4840806" y="3216043"/>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7" name="Isosceles Triangle 6">
            <a:extLst>
              <a:ext uri="{FF2B5EF4-FFF2-40B4-BE49-F238E27FC236}">
                <a16:creationId xmlns:a16="http://schemas.microsoft.com/office/drawing/2014/main" id="{ACA43034-E3BE-0E6F-6FC0-D50F90EA8C49}"/>
              </a:ext>
            </a:extLst>
          </p:cNvPr>
          <p:cNvSpPr/>
          <p:nvPr/>
        </p:nvSpPr>
        <p:spPr>
          <a:xfrm>
            <a:off x="5660850" y="3529889"/>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0" name="Isosceles Triangle 9">
            <a:extLst>
              <a:ext uri="{FF2B5EF4-FFF2-40B4-BE49-F238E27FC236}">
                <a16:creationId xmlns:a16="http://schemas.microsoft.com/office/drawing/2014/main" id="{0F8F2979-E24B-52A7-0B31-931267FC729A}"/>
              </a:ext>
            </a:extLst>
          </p:cNvPr>
          <p:cNvSpPr/>
          <p:nvPr/>
        </p:nvSpPr>
        <p:spPr>
          <a:xfrm>
            <a:off x="6452191" y="1322381"/>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3" name="Flowchart: Connector 12">
            <a:extLst>
              <a:ext uri="{FF2B5EF4-FFF2-40B4-BE49-F238E27FC236}">
                <a16:creationId xmlns:a16="http://schemas.microsoft.com/office/drawing/2014/main" id="{F02FDFA4-6C69-2635-2DA5-AAF5A0592726}"/>
              </a:ext>
            </a:extLst>
          </p:cNvPr>
          <p:cNvSpPr/>
          <p:nvPr/>
        </p:nvSpPr>
        <p:spPr>
          <a:xfrm>
            <a:off x="2565410" y="5239776"/>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30" name="Flowchart: Connector 29">
            <a:extLst>
              <a:ext uri="{FF2B5EF4-FFF2-40B4-BE49-F238E27FC236}">
                <a16:creationId xmlns:a16="http://schemas.microsoft.com/office/drawing/2014/main" id="{11378728-228F-78CD-98BF-63F58F8F1F4C}"/>
              </a:ext>
            </a:extLst>
          </p:cNvPr>
          <p:cNvSpPr/>
          <p:nvPr/>
        </p:nvSpPr>
        <p:spPr>
          <a:xfrm>
            <a:off x="2115109" y="5246292"/>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39" name="Flowchart: Connector 38">
            <a:extLst>
              <a:ext uri="{FF2B5EF4-FFF2-40B4-BE49-F238E27FC236}">
                <a16:creationId xmlns:a16="http://schemas.microsoft.com/office/drawing/2014/main" id="{AD18881B-9DAC-B8D4-0154-1D0D9BB439A8}"/>
              </a:ext>
            </a:extLst>
          </p:cNvPr>
          <p:cNvSpPr/>
          <p:nvPr/>
        </p:nvSpPr>
        <p:spPr>
          <a:xfrm>
            <a:off x="3439763"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42" name="Flowchart: Connector 41">
            <a:extLst>
              <a:ext uri="{FF2B5EF4-FFF2-40B4-BE49-F238E27FC236}">
                <a16:creationId xmlns:a16="http://schemas.microsoft.com/office/drawing/2014/main" id="{7D538B60-0368-6A81-53DD-3594B72E3B41}"/>
              </a:ext>
            </a:extLst>
          </p:cNvPr>
          <p:cNvSpPr/>
          <p:nvPr/>
        </p:nvSpPr>
        <p:spPr>
          <a:xfrm>
            <a:off x="3708880"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44" name="Flowchart: Connector 43">
            <a:extLst>
              <a:ext uri="{FF2B5EF4-FFF2-40B4-BE49-F238E27FC236}">
                <a16:creationId xmlns:a16="http://schemas.microsoft.com/office/drawing/2014/main" id="{17B12DA9-8448-620C-AFF6-107D1E9FDA28}"/>
              </a:ext>
            </a:extLst>
          </p:cNvPr>
          <p:cNvSpPr/>
          <p:nvPr/>
        </p:nvSpPr>
        <p:spPr>
          <a:xfrm>
            <a:off x="4937323" y="5227939"/>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46" name="Flowchart: Connector 45">
            <a:extLst>
              <a:ext uri="{FF2B5EF4-FFF2-40B4-BE49-F238E27FC236}">
                <a16:creationId xmlns:a16="http://schemas.microsoft.com/office/drawing/2014/main" id="{DD697535-8306-244D-A504-30864FDD1DD8}"/>
              </a:ext>
            </a:extLst>
          </p:cNvPr>
          <p:cNvSpPr/>
          <p:nvPr/>
        </p:nvSpPr>
        <p:spPr>
          <a:xfrm>
            <a:off x="7053767" y="5244987"/>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47" name="Flowchart: Connector 46">
            <a:extLst>
              <a:ext uri="{FF2B5EF4-FFF2-40B4-BE49-F238E27FC236}">
                <a16:creationId xmlns:a16="http://schemas.microsoft.com/office/drawing/2014/main" id="{82F5EA6C-6262-AFC5-91AD-0D14196DF0BB}"/>
              </a:ext>
            </a:extLst>
          </p:cNvPr>
          <p:cNvSpPr/>
          <p:nvPr/>
        </p:nvSpPr>
        <p:spPr>
          <a:xfrm>
            <a:off x="7319307"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49" name="Flowchart: Connector 48">
            <a:extLst>
              <a:ext uri="{FF2B5EF4-FFF2-40B4-BE49-F238E27FC236}">
                <a16:creationId xmlns:a16="http://schemas.microsoft.com/office/drawing/2014/main" id="{4ECCEAFB-512B-72DE-0C64-D2C82D19756D}"/>
              </a:ext>
            </a:extLst>
          </p:cNvPr>
          <p:cNvSpPr/>
          <p:nvPr/>
        </p:nvSpPr>
        <p:spPr>
          <a:xfrm>
            <a:off x="7584847"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0" name="Flowchart: Connector 49">
            <a:extLst>
              <a:ext uri="{FF2B5EF4-FFF2-40B4-BE49-F238E27FC236}">
                <a16:creationId xmlns:a16="http://schemas.microsoft.com/office/drawing/2014/main" id="{93D050BD-4D66-A056-A14E-67A571C2565B}"/>
              </a:ext>
            </a:extLst>
          </p:cNvPr>
          <p:cNvSpPr/>
          <p:nvPr/>
        </p:nvSpPr>
        <p:spPr>
          <a:xfrm>
            <a:off x="7193777" y="4943123"/>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2" name="Flowchart: Connector 51">
            <a:extLst>
              <a:ext uri="{FF2B5EF4-FFF2-40B4-BE49-F238E27FC236}">
                <a16:creationId xmlns:a16="http://schemas.microsoft.com/office/drawing/2014/main" id="{E36D62E5-43B5-3F40-14FD-EBFC47B203FC}"/>
              </a:ext>
            </a:extLst>
          </p:cNvPr>
          <p:cNvSpPr/>
          <p:nvPr/>
        </p:nvSpPr>
        <p:spPr>
          <a:xfrm>
            <a:off x="7463777" y="4937734"/>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5" name="Flowchart: Connector 54">
            <a:extLst>
              <a:ext uri="{FF2B5EF4-FFF2-40B4-BE49-F238E27FC236}">
                <a16:creationId xmlns:a16="http://schemas.microsoft.com/office/drawing/2014/main" id="{6DAA5C7F-694B-DA0A-4BCD-728DF7F6D723}"/>
              </a:ext>
            </a:extLst>
          </p:cNvPr>
          <p:cNvSpPr/>
          <p:nvPr/>
        </p:nvSpPr>
        <p:spPr>
          <a:xfrm>
            <a:off x="6317191" y="5265619"/>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6" name="Flowchart: Connector 55">
            <a:extLst>
              <a:ext uri="{FF2B5EF4-FFF2-40B4-BE49-F238E27FC236}">
                <a16:creationId xmlns:a16="http://schemas.microsoft.com/office/drawing/2014/main" id="{772DB027-6B5D-E00E-878E-5C86D5E92299}"/>
              </a:ext>
            </a:extLst>
          </p:cNvPr>
          <p:cNvSpPr/>
          <p:nvPr/>
        </p:nvSpPr>
        <p:spPr>
          <a:xfrm>
            <a:off x="8778830" y="5256935"/>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7" name="Flowchart: Connector 56">
            <a:extLst>
              <a:ext uri="{FF2B5EF4-FFF2-40B4-BE49-F238E27FC236}">
                <a16:creationId xmlns:a16="http://schemas.microsoft.com/office/drawing/2014/main" id="{F8D4F8A4-9F6A-AE50-79F7-3624ACC11E69}"/>
              </a:ext>
            </a:extLst>
          </p:cNvPr>
          <p:cNvSpPr/>
          <p:nvPr/>
        </p:nvSpPr>
        <p:spPr>
          <a:xfrm>
            <a:off x="9591646" y="5233846"/>
            <a:ext cx="270000" cy="270000"/>
          </a:xfrm>
          <a:prstGeom prst="flowChartConnector">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58" name="Isosceles Triangle 57">
            <a:extLst>
              <a:ext uri="{FF2B5EF4-FFF2-40B4-BE49-F238E27FC236}">
                <a16:creationId xmlns:a16="http://schemas.microsoft.com/office/drawing/2014/main" id="{533078C9-CB67-407C-071E-DF78A0AA670C}"/>
              </a:ext>
            </a:extLst>
          </p:cNvPr>
          <p:cNvSpPr/>
          <p:nvPr/>
        </p:nvSpPr>
        <p:spPr>
          <a:xfrm>
            <a:off x="8655742" y="3026563"/>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59" name="Isosceles Triangle 58">
            <a:extLst>
              <a:ext uri="{FF2B5EF4-FFF2-40B4-BE49-F238E27FC236}">
                <a16:creationId xmlns:a16="http://schemas.microsoft.com/office/drawing/2014/main" id="{66FB1362-9A6F-8D81-5492-C393E955452F}"/>
              </a:ext>
            </a:extLst>
          </p:cNvPr>
          <p:cNvSpPr/>
          <p:nvPr/>
        </p:nvSpPr>
        <p:spPr>
          <a:xfrm>
            <a:off x="9568200" y="3692325"/>
            <a:ext cx="246176" cy="246185"/>
          </a:xfrm>
          <a:prstGeom prst="triangl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cxnSp>
        <p:nvCxnSpPr>
          <p:cNvPr id="61" name="Straight Connector 60">
            <a:extLst>
              <a:ext uri="{FF2B5EF4-FFF2-40B4-BE49-F238E27FC236}">
                <a16:creationId xmlns:a16="http://schemas.microsoft.com/office/drawing/2014/main" id="{BB3FA384-81D8-7FD7-9CEB-FBB95C370820}"/>
              </a:ext>
            </a:extLst>
          </p:cNvPr>
          <p:cNvCxnSpPr>
            <a:cxnSpLocks/>
            <a:stCxn id="25" idx="1"/>
            <a:endCxn id="19" idx="5"/>
          </p:cNvCxnSpPr>
          <p:nvPr/>
        </p:nvCxnSpPr>
        <p:spPr>
          <a:xfrm flipH="1">
            <a:off x="2773866" y="2925035"/>
            <a:ext cx="430928" cy="246185"/>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91DD0BD-F37D-18B1-0206-6B66D4891598}"/>
              </a:ext>
            </a:extLst>
          </p:cNvPr>
          <p:cNvCxnSpPr>
            <a:cxnSpLocks/>
            <a:stCxn id="21" idx="1"/>
            <a:endCxn id="25" idx="5"/>
          </p:cNvCxnSpPr>
          <p:nvPr/>
        </p:nvCxnSpPr>
        <p:spPr>
          <a:xfrm flipH="1" flipV="1">
            <a:off x="3327882" y="2925035"/>
            <a:ext cx="877108" cy="514043"/>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128112-FFF4-0EA3-F1F2-B391C078A510}"/>
              </a:ext>
            </a:extLst>
          </p:cNvPr>
          <p:cNvCxnSpPr>
            <a:cxnSpLocks/>
            <a:stCxn id="4" idx="1"/>
            <a:endCxn id="21" idx="5"/>
          </p:cNvCxnSpPr>
          <p:nvPr/>
        </p:nvCxnSpPr>
        <p:spPr>
          <a:xfrm flipH="1">
            <a:off x="4328078" y="3339136"/>
            <a:ext cx="574272" cy="99942"/>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7D6584B-B2FC-CBC2-A469-376B5AA83E57}"/>
              </a:ext>
            </a:extLst>
          </p:cNvPr>
          <p:cNvCxnSpPr>
            <a:cxnSpLocks/>
            <a:stCxn id="7" idx="1"/>
            <a:endCxn id="4" idx="5"/>
          </p:cNvCxnSpPr>
          <p:nvPr/>
        </p:nvCxnSpPr>
        <p:spPr>
          <a:xfrm flipH="1" flipV="1">
            <a:off x="5025438" y="3339136"/>
            <a:ext cx="696956" cy="313846"/>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0271AC7-5B2C-1237-5458-B6499818211B}"/>
              </a:ext>
            </a:extLst>
          </p:cNvPr>
          <p:cNvCxnSpPr>
            <a:cxnSpLocks/>
            <a:stCxn id="7" idx="0"/>
            <a:endCxn id="10" idx="2"/>
          </p:cNvCxnSpPr>
          <p:nvPr/>
        </p:nvCxnSpPr>
        <p:spPr>
          <a:xfrm flipV="1">
            <a:off x="5783938" y="1568566"/>
            <a:ext cx="668253" cy="1961323"/>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E33730F1-F46D-D764-3881-74F829D05D44}"/>
              </a:ext>
            </a:extLst>
          </p:cNvPr>
          <p:cNvCxnSpPr>
            <a:cxnSpLocks/>
            <a:stCxn id="58" idx="1"/>
            <a:endCxn id="10" idx="5"/>
          </p:cNvCxnSpPr>
          <p:nvPr/>
        </p:nvCxnSpPr>
        <p:spPr>
          <a:xfrm flipH="1" flipV="1">
            <a:off x="6636823" y="1445474"/>
            <a:ext cx="2080463" cy="1704182"/>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04F71028-7617-B520-D4A6-873433D047D9}"/>
              </a:ext>
            </a:extLst>
          </p:cNvPr>
          <p:cNvCxnSpPr>
            <a:cxnSpLocks/>
            <a:stCxn id="59" idx="1"/>
            <a:endCxn id="58" idx="4"/>
          </p:cNvCxnSpPr>
          <p:nvPr/>
        </p:nvCxnSpPr>
        <p:spPr>
          <a:xfrm flipH="1" flipV="1">
            <a:off x="8901918" y="3272748"/>
            <a:ext cx="727826" cy="542670"/>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DA521388-70AA-FB8C-AB1E-F0CEE7A343EE}"/>
              </a:ext>
            </a:extLst>
          </p:cNvPr>
          <p:cNvCxnSpPr>
            <a:cxnSpLocks/>
            <a:stCxn id="17" idx="1"/>
            <a:endCxn id="59" idx="4"/>
          </p:cNvCxnSpPr>
          <p:nvPr/>
        </p:nvCxnSpPr>
        <p:spPr>
          <a:xfrm flipH="1" flipV="1">
            <a:off x="9814376" y="3938510"/>
            <a:ext cx="575208" cy="109750"/>
          </a:xfrm>
          <a:prstGeom prst="line">
            <a:avLst/>
          </a:prstGeom>
          <a:ln>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F4BD1-55E9-F370-5C8D-5038B379D03E}"/>
              </a:ext>
            </a:extLst>
          </p:cNvPr>
          <p:cNvCxnSpPr/>
          <p:nvPr/>
        </p:nvCxnSpPr>
        <p:spPr>
          <a:xfrm>
            <a:off x="2385109" y="2801942"/>
            <a:ext cx="81505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84420FB-40F5-E823-F48F-37012009D1F1}"/>
              </a:ext>
            </a:extLst>
          </p:cNvPr>
          <p:cNvCxnSpPr/>
          <p:nvPr/>
        </p:nvCxnSpPr>
        <p:spPr>
          <a:xfrm>
            <a:off x="2376921" y="4310495"/>
            <a:ext cx="81505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407D316-5662-D8A8-EB61-1179441F3B4D}"/>
              </a:ext>
            </a:extLst>
          </p:cNvPr>
          <p:cNvCxnSpPr/>
          <p:nvPr/>
        </p:nvCxnSpPr>
        <p:spPr>
          <a:xfrm>
            <a:off x="1826857" y="2801942"/>
            <a:ext cx="0" cy="150855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FB232052-E05A-7016-102B-5049D0913E89}"/>
              </a:ext>
            </a:extLst>
          </p:cNvPr>
          <p:cNvSpPr/>
          <p:nvPr/>
        </p:nvSpPr>
        <p:spPr>
          <a:xfrm>
            <a:off x="1617784" y="4965788"/>
            <a:ext cx="5424243" cy="745677"/>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9372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22" presetClass="entr" presetSubtype="4" fill="hold"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down)">
                                      <p:cBhvr>
                                        <p:cTn id="10" dur="500"/>
                                        <p:tgtEl>
                                          <p:spTgt spid="61"/>
                                        </p:tgtEl>
                                      </p:cBhvr>
                                    </p:animEffect>
                                  </p:childTnLst>
                                </p:cTn>
                              </p:par>
                              <p:par>
                                <p:cTn id="11" presetID="22" presetClass="entr" presetSubtype="4"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wipe(down)">
                                      <p:cBhvr>
                                        <p:cTn id="13" dur="500"/>
                                        <p:tgtEl>
                                          <p:spTgt spid="64"/>
                                        </p:tgtEl>
                                      </p:cBhvr>
                                    </p:animEffect>
                                  </p:childTnLst>
                                </p:cTn>
                              </p:par>
                              <p:par>
                                <p:cTn id="14" presetID="22" presetClass="entr" presetSubtype="4" fill="hold"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wipe(down)">
                                      <p:cBhvr>
                                        <p:cTn id="16" dur="500"/>
                                        <p:tgtEl>
                                          <p:spTgt spid="67"/>
                                        </p:tgtEl>
                                      </p:cBhvr>
                                    </p:animEffect>
                                  </p:childTnLst>
                                </p:cTn>
                              </p:par>
                              <p:par>
                                <p:cTn id="17" presetID="22" presetClass="entr" presetSubtype="4" fill="hold" nodeType="with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wipe(down)">
                                      <p:cBhvr>
                                        <p:cTn id="19" dur="500"/>
                                        <p:tgtEl>
                                          <p:spTgt spid="70"/>
                                        </p:tgtEl>
                                      </p:cBhvr>
                                    </p:animEffect>
                                  </p:childTnLst>
                                </p:cTn>
                              </p:par>
                              <p:par>
                                <p:cTn id="20" presetID="22" presetClass="entr" presetSubtype="4" fill="hold" nodeType="with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wipe(down)">
                                      <p:cBhvr>
                                        <p:cTn id="22" dur="500"/>
                                        <p:tgtEl>
                                          <p:spTgt spid="73"/>
                                        </p:tgtEl>
                                      </p:cBhvr>
                                    </p:animEffect>
                                  </p:childTnLst>
                                </p:cTn>
                              </p:par>
                              <p:par>
                                <p:cTn id="23" presetID="22" presetClass="entr" presetSubtype="4" fill="hold" nodeType="with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wipe(down)">
                                      <p:cBhvr>
                                        <p:cTn id="25" dur="500"/>
                                        <p:tgtEl>
                                          <p:spTgt spid="76"/>
                                        </p:tgtEl>
                                      </p:cBhvr>
                                    </p:animEffect>
                                  </p:childTnLst>
                                </p:cTn>
                              </p:par>
                              <p:par>
                                <p:cTn id="26" presetID="22" presetClass="entr" presetSubtype="4" fill="hold" nodeType="withEffect">
                                  <p:stCondLst>
                                    <p:cond delay="0"/>
                                  </p:stCondLst>
                                  <p:childTnLst>
                                    <p:set>
                                      <p:cBhvr>
                                        <p:cTn id="27" dur="1" fill="hold">
                                          <p:stCondLst>
                                            <p:cond delay="0"/>
                                          </p:stCondLst>
                                        </p:cTn>
                                        <p:tgtEl>
                                          <p:spTgt spid="79"/>
                                        </p:tgtEl>
                                        <p:attrNameLst>
                                          <p:attrName>style.visibility</p:attrName>
                                        </p:attrNameLst>
                                      </p:cBhvr>
                                      <p:to>
                                        <p:strVal val="visible"/>
                                      </p:to>
                                    </p:set>
                                    <p:animEffect transition="in" filter="wipe(down)">
                                      <p:cBhvr>
                                        <p:cTn id="28" dur="500"/>
                                        <p:tgtEl>
                                          <p:spTgt spid="79"/>
                                        </p:tgtEl>
                                      </p:cBhvr>
                                    </p:animEffect>
                                  </p:childTnLst>
                                </p:cTn>
                              </p:par>
                              <p:par>
                                <p:cTn id="29" presetID="22" presetClass="entr" presetSubtype="4" fill="hold" nodeType="withEffect">
                                  <p:stCondLst>
                                    <p:cond delay="0"/>
                                  </p:stCondLst>
                                  <p:childTnLst>
                                    <p:set>
                                      <p:cBhvr>
                                        <p:cTn id="30" dur="1" fill="hold">
                                          <p:stCondLst>
                                            <p:cond delay="0"/>
                                          </p:stCondLst>
                                        </p:cTn>
                                        <p:tgtEl>
                                          <p:spTgt spid="82"/>
                                        </p:tgtEl>
                                        <p:attrNameLst>
                                          <p:attrName>style.visibility</p:attrName>
                                        </p:attrNameLst>
                                      </p:cBhvr>
                                      <p:to>
                                        <p:strVal val="visible"/>
                                      </p:to>
                                    </p:set>
                                    <p:animEffect transition="in" filter="wipe(down)">
                                      <p:cBhvr>
                                        <p:cTn id="31" dur="500"/>
                                        <p:tgtEl>
                                          <p:spTgt spid="8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down)">
                                      <p:cBhvr>
                                        <p:cTn id="49" dur="500"/>
                                        <p:tgtEl>
                                          <p:spTgt spid="3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wipe(down)">
                                      <p:cBhvr>
                                        <p:cTn id="54" dur="500"/>
                                        <p:tgtEl>
                                          <p:spTgt spid="53"/>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wipe(down)">
                                      <p:cBhvr>
                                        <p:cTn id="5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3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0E12-3D40-34A5-6086-F892CE2C3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D3238-BBEB-4356-C905-C3E0C5212E6C}"/>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‘Scatter Diagram’ </a:t>
            </a:r>
            <a:r>
              <a:rPr lang="en-US" sz="1800" b="1" dirty="0">
                <a:latin typeface="Century Gothic" panose="020B0502020202020204" pitchFamily="34" charset="0"/>
              </a:rPr>
              <a:t>(‘scatter plot, scatter diagram’) </a:t>
            </a:r>
            <a:r>
              <a:rPr lang="en-US" sz="2800" b="1" dirty="0">
                <a:latin typeface="Century Gothic" panose="020B0502020202020204" pitchFamily="34" charset="0"/>
              </a:rPr>
              <a:t>Example</a:t>
            </a:r>
          </a:p>
        </p:txBody>
      </p:sp>
      <p:pic>
        <p:nvPicPr>
          <p:cNvPr id="3" name="Picture 2">
            <a:extLst>
              <a:ext uri="{FF2B5EF4-FFF2-40B4-BE49-F238E27FC236}">
                <a16:creationId xmlns:a16="http://schemas.microsoft.com/office/drawing/2014/main" id="{BDD03E6E-6CD2-B10B-CF0A-95D7BDE30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4" name="TextBox 3">
            <a:extLst>
              <a:ext uri="{FF2B5EF4-FFF2-40B4-BE49-F238E27FC236}">
                <a16:creationId xmlns:a16="http://schemas.microsoft.com/office/drawing/2014/main" id="{3D560FD6-A1E3-0D82-FF40-56950A63B0E2}"/>
              </a:ext>
            </a:extLst>
          </p:cNvPr>
          <p:cNvSpPr txBox="1"/>
          <p:nvPr/>
        </p:nvSpPr>
        <p:spPr>
          <a:xfrm>
            <a:off x="3669723" y="2274837"/>
            <a:ext cx="7398326" cy="2308324"/>
          </a:xfrm>
          <a:prstGeom prst="rect">
            <a:avLst/>
          </a:prstGeom>
          <a:noFill/>
        </p:spPr>
        <p:txBody>
          <a:bodyPr wrap="square">
            <a:spAutoFit/>
          </a:bodyPr>
          <a:lstStyle/>
          <a:p>
            <a:r>
              <a:rPr lang="en-GB" b="1" i="0" dirty="0">
                <a:solidFill>
                  <a:srgbClr val="0D0D0D"/>
                </a:solidFill>
                <a:effectLst/>
                <a:latin typeface="Century Gothic" panose="020B0502020202020204" pitchFamily="34" charset="0"/>
              </a:rPr>
              <a:t>Solution:</a:t>
            </a:r>
            <a:r>
              <a:rPr lang="en-GB" b="0" i="0" dirty="0">
                <a:solidFill>
                  <a:srgbClr val="0D0D0D"/>
                </a:solidFill>
                <a:effectLst/>
                <a:latin typeface="Century Gothic" panose="020B0502020202020204" pitchFamily="34" charset="0"/>
              </a:rPr>
              <a:t> </a:t>
            </a:r>
            <a:r>
              <a:rPr lang="en-GB" dirty="0">
                <a:latin typeface="Century Gothic" panose="020B0502020202020204" pitchFamily="34" charset="0"/>
              </a:rPr>
              <a:t>Armed with this information, the software company can take immediate action to investigate the root cause of the problem. They may decide to roll back the update temporarily while they conduct a thorough analysis of the code to identify and address any bugs or inefficiencies. Additionally, they could implement a more robust testing and quality assurance process for future updates to prevent similar disruptions from occurring again.</a:t>
            </a:r>
            <a:endParaRPr lang="en-AU" dirty="0">
              <a:latin typeface="Century Gothic" panose="020B0502020202020204" pitchFamily="34" charset="0"/>
            </a:endParaRPr>
          </a:p>
        </p:txBody>
      </p:sp>
      <p:pic>
        <p:nvPicPr>
          <p:cNvPr id="5" name="Picture 4" descr="A light bulb with a gear in the middle&#10;&#10;Description automatically generated">
            <a:extLst>
              <a:ext uri="{FF2B5EF4-FFF2-40B4-BE49-F238E27FC236}">
                <a16:creationId xmlns:a16="http://schemas.microsoft.com/office/drawing/2014/main" id="{F3A729C6-969F-162B-70D3-F28CB7CBEF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162" y="1653658"/>
            <a:ext cx="3280242" cy="3280242"/>
          </a:xfrm>
          <a:prstGeom prst="rect">
            <a:avLst/>
          </a:prstGeom>
        </p:spPr>
      </p:pic>
      <p:sp>
        <p:nvSpPr>
          <p:cNvPr id="8" name="Rectangle: Rounded Corners 7">
            <a:extLst>
              <a:ext uri="{FF2B5EF4-FFF2-40B4-BE49-F238E27FC236}">
                <a16:creationId xmlns:a16="http://schemas.microsoft.com/office/drawing/2014/main" id="{35F08665-4C53-18B4-F6DE-32DF72C59057}"/>
              </a:ext>
            </a:extLst>
          </p:cNvPr>
          <p:cNvSpPr/>
          <p:nvPr/>
        </p:nvSpPr>
        <p:spPr>
          <a:xfrm>
            <a:off x="1566890" y="2015836"/>
            <a:ext cx="9601200" cy="2826327"/>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0707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C604B-A0C4-E3D5-1880-BE641B91132A}"/>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‘Five Whys’ </a:t>
            </a:r>
          </a:p>
        </p:txBody>
      </p:sp>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graphicFrame>
        <p:nvGraphicFramePr>
          <p:cNvPr id="5" name="Table 4">
            <a:extLst>
              <a:ext uri="{FF2B5EF4-FFF2-40B4-BE49-F238E27FC236}">
                <a16:creationId xmlns:a16="http://schemas.microsoft.com/office/drawing/2014/main" id="{AB4D1E07-1F9F-8EE7-4364-F9EAD32C5CB1}"/>
              </a:ext>
            </a:extLst>
          </p:cNvPr>
          <p:cNvGraphicFramePr>
            <a:graphicFrameLocks noGrp="1"/>
          </p:cNvGraphicFramePr>
          <p:nvPr>
            <p:extLst>
              <p:ext uri="{D42A27DB-BD31-4B8C-83A1-F6EECF244321}">
                <p14:modId xmlns:p14="http://schemas.microsoft.com/office/powerpoint/2010/main" val="2590338184"/>
              </p:ext>
            </p:extLst>
          </p:nvPr>
        </p:nvGraphicFramePr>
        <p:xfrm>
          <a:off x="378464" y="945297"/>
          <a:ext cx="11435072" cy="5400040"/>
        </p:xfrm>
        <a:graphic>
          <a:graphicData uri="http://schemas.openxmlformats.org/drawingml/2006/table">
            <a:tbl>
              <a:tblPr firstRow="1" bandRow="1">
                <a:tableStyleId>{5C22544A-7EE6-4342-B048-85BDC9FD1C3A}</a:tableStyleId>
              </a:tblPr>
              <a:tblGrid>
                <a:gridCol w="2792248">
                  <a:extLst>
                    <a:ext uri="{9D8B030D-6E8A-4147-A177-3AD203B41FA5}">
                      <a16:colId xmlns:a16="http://schemas.microsoft.com/office/drawing/2014/main" val="1769195335"/>
                    </a:ext>
                  </a:extLst>
                </a:gridCol>
                <a:gridCol w="8642824">
                  <a:extLst>
                    <a:ext uri="{9D8B030D-6E8A-4147-A177-3AD203B41FA5}">
                      <a16:colId xmlns:a16="http://schemas.microsoft.com/office/drawing/2014/main" val="1699640959"/>
                    </a:ext>
                  </a:extLst>
                </a:gridCol>
              </a:tblGrid>
              <a:tr h="370840">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252096232"/>
                  </a:ext>
                </a:extLst>
              </a:tr>
              <a:tr h="370840">
                <a:tc>
                  <a:txBody>
                    <a:bodyPr/>
                    <a:lstStyle/>
                    <a:p>
                      <a:r>
                        <a:rPr lang="en-AU" b="1" dirty="0">
                          <a:latin typeface="Century Gothic" panose="020B0502020202020204" pitchFamily="34" charset="0"/>
                        </a:rPr>
                        <a:t>What is this Technique?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Interrogative technique used to explore the cause-and-effect relationships underlying a particular problem.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the fundamental goal of the techniques is to repeat the question ‘why’.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The answer to the fifth why should reveal the root cause of the problem.</a:t>
                      </a:r>
                    </a:p>
                  </a:txBody>
                  <a:tcPr/>
                </a:tc>
                <a:extLst>
                  <a:ext uri="{0D108BD9-81ED-4DB2-BD59-A6C34878D82A}">
                    <a16:rowId xmlns:a16="http://schemas.microsoft.com/office/drawing/2014/main" val="3679450887"/>
                  </a:ext>
                </a:extLst>
              </a:tr>
              <a:tr h="370840">
                <a:tc>
                  <a:txBody>
                    <a:bodyPr/>
                    <a:lstStyle/>
                    <a:p>
                      <a:r>
                        <a:rPr lang="en-AU" b="1" dirty="0">
                          <a:latin typeface="Century Gothic" panose="020B0502020202020204" pitchFamily="34" charset="0"/>
                        </a:rPr>
                        <a:t>Background:</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Developed by </a:t>
                      </a:r>
                      <a:r>
                        <a:rPr lang="en-AU" sz="1800" dirty="0" err="1">
                          <a:latin typeface="Century Gothic"/>
                        </a:rPr>
                        <a:t>Sakichi</a:t>
                      </a:r>
                      <a:r>
                        <a:rPr lang="en-AU" sz="1800" dirty="0">
                          <a:latin typeface="Century Gothic"/>
                        </a:rPr>
                        <a:t> </a:t>
                      </a:r>
                      <a:r>
                        <a:rPr lang="en-AU" sz="1800" dirty="0" err="1">
                          <a:latin typeface="Century Gothic"/>
                        </a:rPr>
                        <a:t>Toyda</a:t>
                      </a:r>
                      <a:r>
                        <a:rPr lang="en-AU" sz="1800" dirty="0">
                          <a:latin typeface="Century Gothic"/>
                        </a:rPr>
                        <a:t> </a:t>
                      </a:r>
                    </a:p>
                    <a:p>
                      <a:pPr marL="285750" indent="-285750">
                        <a:lnSpc>
                          <a:spcPct val="100000"/>
                        </a:lnSpc>
                        <a:buFont typeface="Wingdings" panose="05000000000000000000" pitchFamily="2" charset="2"/>
                        <a:buChar char="§"/>
                      </a:pPr>
                      <a:r>
                        <a:rPr lang="en-AU" sz="1800" dirty="0">
                          <a:latin typeface="Century Gothic"/>
                        </a:rPr>
                        <a:t>Developed for the Toyota Motor Corporation, during the evolution of it’s manufacturing methodologies.</a:t>
                      </a:r>
                    </a:p>
                  </a:txBody>
                  <a:tcPr/>
                </a:tc>
                <a:extLst>
                  <a:ext uri="{0D108BD9-81ED-4DB2-BD59-A6C34878D82A}">
                    <a16:rowId xmlns:a16="http://schemas.microsoft.com/office/drawing/2014/main" val="4100947363"/>
                  </a:ext>
                </a:extLst>
              </a:tr>
              <a:tr h="370840">
                <a:tc>
                  <a:txBody>
                    <a:bodyPr/>
                    <a:lstStyle/>
                    <a:p>
                      <a:r>
                        <a:rPr lang="en-AU" b="1" dirty="0">
                          <a:latin typeface="Century Gothic" panose="020B0502020202020204" pitchFamily="34" charset="0"/>
                        </a:rPr>
                        <a:t>Best for:</a:t>
                      </a:r>
                    </a:p>
                  </a:txBody>
                  <a:tcPr/>
                </a:tc>
                <a:tc>
                  <a:txBody>
                    <a:bodyPr/>
                    <a:lstStyle/>
                    <a:p>
                      <a:r>
                        <a:rPr lang="en-AU" sz="1800" kern="1200" dirty="0">
                          <a:solidFill>
                            <a:schemeClr val="dk1"/>
                          </a:solidFill>
                          <a:latin typeface="Century Gothic"/>
                          <a:ea typeface="+mn-ea"/>
                          <a:cs typeface="+mn-cs"/>
                        </a:rPr>
                        <a:t>Simple and quick initial Root Cause Analysis technique (Closed Loop)</a:t>
                      </a:r>
                    </a:p>
                    <a:p>
                      <a:pPr marL="285750" indent="-285750">
                        <a:buFont typeface="Arial" panose="020B0604020202020204" pitchFamily="34" charset="0"/>
                        <a:buChar char="•"/>
                      </a:pPr>
                      <a:r>
                        <a:rPr lang="en-AU" sz="1800" kern="1200" dirty="0">
                          <a:solidFill>
                            <a:schemeClr val="dk1"/>
                          </a:solidFill>
                          <a:latin typeface="Century Gothic"/>
                          <a:ea typeface="+mn-ea"/>
                          <a:cs typeface="+mn-cs"/>
                        </a:rPr>
                        <a:t>Initial Diagnosis, Triage, Assessment of likely contributors, Understanding the scope items, Identifies key inputs to broader more complex methods </a:t>
                      </a:r>
                    </a:p>
                  </a:txBody>
                  <a:tcPr/>
                </a:tc>
                <a:extLst>
                  <a:ext uri="{0D108BD9-81ED-4DB2-BD59-A6C34878D82A}">
                    <a16:rowId xmlns:a16="http://schemas.microsoft.com/office/drawing/2014/main" val="58349452"/>
                  </a:ext>
                </a:extLst>
              </a:tr>
              <a:tr h="370840">
                <a:tc>
                  <a:txBody>
                    <a:bodyPr/>
                    <a:lstStyle/>
                    <a:p>
                      <a:r>
                        <a:rPr lang="en-AU" b="1" dirty="0">
                          <a:latin typeface="Century Gothic" panose="020B0502020202020204" pitchFamily="34" charset="0"/>
                        </a:rPr>
                        <a:t>Techniques: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dirty="0">
                          <a:latin typeface="Century Gothic"/>
                        </a:rPr>
                        <a:t>The key to driving value from the 5 whys, is to be specific through paraphrasing the why question in more detail.  </a:t>
                      </a:r>
                      <a:r>
                        <a:rPr lang="en-AU" sz="1800" dirty="0" err="1">
                          <a:latin typeface="Century Gothic"/>
                        </a:rPr>
                        <a:t>eg</a:t>
                      </a:r>
                      <a:r>
                        <a:rPr lang="en-AU" sz="1800" dirty="0">
                          <a:latin typeface="Century Gothic"/>
                        </a:rPr>
                        <a:t>: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b="1" dirty="0">
                          <a:latin typeface="Century Gothic"/>
                        </a:rPr>
                        <a:t>why</a:t>
                      </a:r>
                      <a:r>
                        <a:rPr lang="en-AU" sz="1800" dirty="0">
                          <a:latin typeface="Century Gothic"/>
                        </a:rPr>
                        <a:t> did the application stop?,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b="1" dirty="0">
                          <a:latin typeface="Century Gothic"/>
                        </a:rPr>
                        <a:t>why</a:t>
                      </a:r>
                      <a:r>
                        <a:rPr lang="en-AU" sz="1800" dirty="0">
                          <a:latin typeface="Century Gothic"/>
                        </a:rPr>
                        <a:t> did the application stop at that particular time?,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b="1" dirty="0">
                          <a:latin typeface="Century Gothic"/>
                        </a:rPr>
                        <a:t>why</a:t>
                      </a:r>
                      <a:r>
                        <a:rPr lang="en-AU" sz="1800" dirty="0">
                          <a:latin typeface="Century Gothic"/>
                        </a:rPr>
                        <a:t> did it not happen between 1am and 5am?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b="1" dirty="0">
                          <a:latin typeface="Century Gothic"/>
                        </a:rPr>
                        <a:t>why</a:t>
                      </a:r>
                      <a:r>
                        <a:rPr lang="en-AU" sz="1800" dirty="0">
                          <a:latin typeface="Century Gothic"/>
                        </a:rPr>
                        <a:t> did only a few users get impacted?</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AU" sz="1800" b="1" dirty="0">
                          <a:latin typeface="Century Gothic"/>
                        </a:rPr>
                        <a:t>why </a:t>
                      </a:r>
                      <a:r>
                        <a:rPr lang="en-AU" sz="1800" dirty="0">
                          <a:latin typeface="Century Gothic"/>
                        </a:rPr>
                        <a:t>did only recent password reset users get impacted?  </a:t>
                      </a:r>
                    </a:p>
                  </a:txBody>
                  <a:tcPr/>
                </a:tc>
                <a:extLst>
                  <a:ext uri="{0D108BD9-81ED-4DB2-BD59-A6C34878D82A}">
                    <a16:rowId xmlns:a16="http://schemas.microsoft.com/office/drawing/2014/main" val="2006588018"/>
                  </a:ext>
                </a:extLst>
              </a:tr>
            </a:tbl>
          </a:graphicData>
        </a:graphic>
      </p:graphicFrame>
    </p:spTree>
    <p:extLst>
      <p:ext uri="{BB962C8B-B14F-4D97-AF65-F5344CB8AC3E}">
        <p14:creationId xmlns:p14="http://schemas.microsoft.com/office/powerpoint/2010/main" val="17414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C604B-A0C4-E3D5-1880-BE641B91132A}"/>
              </a:ext>
            </a:extLst>
          </p:cNvPr>
          <p:cNvSpPr>
            <a:spLocks noGrp="1"/>
          </p:cNvSpPr>
          <p:nvPr>
            <p:ph type="title"/>
          </p:nvPr>
        </p:nvSpPr>
        <p:spPr>
          <a:xfrm>
            <a:off x="156595" y="65619"/>
            <a:ext cx="10801957" cy="549025"/>
          </a:xfrm>
        </p:spPr>
        <p:txBody>
          <a:bodyPr/>
          <a:lstStyle/>
          <a:p>
            <a:r>
              <a:rPr lang="en-US" sz="2800" b="1" dirty="0">
                <a:latin typeface="Century Gothic" panose="020B0502020202020204" pitchFamily="34" charset="0"/>
              </a:rPr>
              <a:t>‘Five Whys’ Example: 1</a:t>
            </a:r>
          </a:p>
        </p:txBody>
      </p:sp>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12CB3764-C0A7-D7E6-203E-860D6B7E90FD}"/>
              </a:ext>
            </a:extLst>
          </p:cNvPr>
          <p:cNvSpPr txBox="1"/>
          <p:nvPr/>
        </p:nvSpPr>
        <p:spPr>
          <a:xfrm>
            <a:off x="343941" y="572874"/>
            <a:ext cx="11691464" cy="6139501"/>
          </a:xfrm>
          <a:prstGeom prst="rect">
            <a:avLst/>
          </a:prstGeom>
          <a:noFill/>
        </p:spPr>
        <p:txBody>
          <a:bodyPr wrap="square" lIns="0" tIns="0" rIns="0" bIns="0" rtlCol="0" anchor="t">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Customers are complaining about slow performance of a mobile banking app.</a:t>
            </a:r>
            <a:endParaRPr lang="en-GB" sz="1400" b="0" i="0" dirty="0">
              <a:solidFill>
                <a:srgbClr val="0D0D0D"/>
              </a:solidFill>
              <a:effectLst/>
              <a:latin typeface="Century Gothic" panose="020B0502020202020204" pitchFamily="34" charset="0"/>
            </a:endParaRPr>
          </a:p>
          <a:p>
            <a:pPr algn="l"/>
            <a:endParaRPr lang="en-GB" sz="1400" b="1" i="0" dirty="0">
              <a:solidFill>
                <a:srgbClr val="0D0D0D"/>
              </a:solidFill>
              <a:effectLst/>
              <a:latin typeface="Century Gothic" panose="020B0502020202020204" pitchFamily="34" charset="0"/>
            </a:endParaRPr>
          </a:p>
          <a:p>
            <a:pPr algn="l"/>
            <a:r>
              <a:rPr lang="en-GB" b="1" i="0" dirty="0">
                <a:solidFill>
                  <a:srgbClr val="0D0D0D"/>
                </a:solidFill>
                <a:effectLst/>
                <a:latin typeface="Century Gothic" panose="020B0502020202020204" pitchFamily="34" charset="0"/>
              </a:rPr>
              <a:t>Five Whys Analysis</a:t>
            </a:r>
            <a:r>
              <a:rPr lang="en-GB" b="0" i="0" dirty="0">
                <a:solidFill>
                  <a:srgbClr val="0D0D0D"/>
                </a:solidFill>
                <a:effectLst/>
                <a:latin typeface="Century Gothic" panose="020B0502020202020204" pitchFamily="34" charset="0"/>
              </a:rPr>
              <a:t>:</a:t>
            </a:r>
          </a:p>
          <a:p>
            <a:pPr algn="l"/>
            <a:endParaRPr lang="en-GB" b="0" i="0" dirty="0">
              <a:solidFill>
                <a:srgbClr val="0D0D0D"/>
              </a:solidFill>
              <a:effectLst/>
              <a:latin typeface="Century Gothic" panose="020B0502020202020204" pitchFamily="34" charset="0"/>
            </a:endParaRPr>
          </a:p>
          <a:p>
            <a:pPr algn="l">
              <a:buFont typeface="+mj-lt"/>
              <a:buAutoNum type="arabicPeriod"/>
            </a:pPr>
            <a:r>
              <a:rPr lang="en-GB" sz="2400" b="1" i="0" dirty="0">
                <a:solidFill>
                  <a:srgbClr val="0D0D0D"/>
                </a:solidFill>
                <a:effectLst/>
                <a:latin typeface="Century Gothic" panose="020B0502020202020204" pitchFamily="34" charset="0"/>
              </a:rPr>
              <a:t>Why</a:t>
            </a:r>
            <a:r>
              <a:rPr lang="en-GB" b="1" i="0" dirty="0">
                <a:solidFill>
                  <a:srgbClr val="0D0D0D"/>
                </a:solidFill>
                <a:effectLst/>
                <a:latin typeface="Century Gothic" panose="020B0502020202020204" pitchFamily="34" charset="0"/>
              </a:rPr>
              <a:t> is the mobile banking app performing slowly?</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transactions take too long to process.</a:t>
            </a:r>
          </a:p>
          <a:p>
            <a:pPr lvl="1" algn="l"/>
            <a:endParaRPr lang="en-GB" b="0" i="0" dirty="0">
              <a:solidFill>
                <a:srgbClr val="0D0D0D"/>
              </a:solidFill>
              <a:effectLst/>
              <a:latin typeface="Century Gothic" panose="020B0502020202020204" pitchFamily="34" charset="0"/>
            </a:endParaRPr>
          </a:p>
          <a:p>
            <a:pPr algn="l">
              <a:buFont typeface="+mj-lt"/>
              <a:buAutoNum type="arabicPeriod"/>
            </a:pPr>
            <a:r>
              <a:rPr lang="en-GB" sz="2400" b="1" i="0" dirty="0">
                <a:solidFill>
                  <a:srgbClr val="0D0D0D"/>
                </a:solidFill>
                <a:effectLst/>
                <a:latin typeface="Century Gothic" panose="020B0502020202020204" pitchFamily="34" charset="0"/>
              </a:rPr>
              <a:t>Why</a:t>
            </a:r>
            <a:r>
              <a:rPr lang="en-GB" b="1" i="0" dirty="0">
                <a:solidFill>
                  <a:srgbClr val="0D0D0D"/>
                </a:solidFill>
                <a:effectLst/>
                <a:latin typeface="Century Gothic" panose="020B0502020202020204" pitchFamily="34" charset="0"/>
              </a:rPr>
              <a:t> do transactions take too long to process?</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 servers hosting the app are overloaded during peak usage times.</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sz="2400" b="1" i="0" dirty="0">
                <a:solidFill>
                  <a:srgbClr val="0D0D0D"/>
                </a:solidFill>
                <a:effectLst/>
                <a:latin typeface="Century Gothic" panose="020B0502020202020204" pitchFamily="34" charset="0"/>
              </a:rPr>
              <a:t>Why</a:t>
            </a:r>
            <a:r>
              <a:rPr lang="en-GB" b="1" i="0" dirty="0">
                <a:solidFill>
                  <a:srgbClr val="0D0D0D"/>
                </a:solidFill>
                <a:effectLst/>
                <a:latin typeface="Century Gothic" panose="020B0502020202020204" pitchFamily="34" charset="0"/>
              </a:rPr>
              <a:t> are the servers overloaded during peak times?</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 server capacity hasn't been scaled up to accommodate increasing user traffic.</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sz="2400" b="1" i="0" dirty="0">
                <a:solidFill>
                  <a:srgbClr val="0D0D0D"/>
                </a:solidFill>
                <a:effectLst/>
                <a:latin typeface="Century Gothic" panose="020B0502020202020204" pitchFamily="34" charset="0"/>
              </a:rPr>
              <a:t>Why</a:t>
            </a:r>
            <a:r>
              <a:rPr lang="en-GB" b="1" i="0" dirty="0">
                <a:solidFill>
                  <a:srgbClr val="0D0D0D"/>
                </a:solidFill>
                <a:effectLst/>
                <a:latin typeface="Century Gothic" panose="020B0502020202020204" pitchFamily="34" charset="0"/>
              </a:rPr>
              <a:t> hasn't the server capacity been scaled up?</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there hasn't been a regular review of usage patterns and capacity planning.</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sz="2400" b="1" i="0" dirty="0">
                <a:solidFill>
                  <a:srgbClr val="0D0D0D"/>
                </a:solidFill>
                <a:effectLst/>
                <a:latin typeface="Century Gothic" panose="020B0502020202020204" pitchFamily="34" charset="0"/>
              </a:rPr>
              <a:t>Why</a:t>
            </a:r>
            <a:r>
              <a:rPr lang="en-GB" b="1" i="0" dirty="0">
                <a:solidFill>
                  <a:srgbClr val="0D0D0D"/>
                </a:solidFill>
                <a:effectLst/>
                <a:latin typeface="Century Gothic" panose="020B0502020202020204" pitchFamily="34" charset="0"/>
              </a:rPr>
              <a:t> hasn't there been a regular review of usage patterns and capacity planning?</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there's a lack of automated monitoring systems in place to track usage trends and predict capacity needs proactively.</a:t>
            </a:r>
          </a:p>
          <a:p>
            <a:pPr marL="171450" indent="-171450">
              <a:lnSpc>
                <a:spcPct val="200000"/>
              </a:lnSpc>
              <a:buFont typeface="Wingdings" panose="05000000000000000000" pitchFamily="2" charset="2"/>
              <a:buChar char="§"/>
            </a:pPr>
            <a:endParaRPr lang="en-AU" sz="1600" dirty="0">
              <a:latin typeface="Century Gothic" panose="020B0502020202020204" pitchFamily="34" charset="0"/>
            </a:endParaRPr>
          </a:p>
        </p:txBody>
      </p:sp>
    </p:spTree>
    <p:extLst>
      <p:ext uri="{BB962C8B-B14F-4D97-AF65-F5344CB8AC3E}">
        <p14:creationId xmlns:p14="http://schemas.microsoft.com/office/powerpoint/2010/main" val="306708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wipe(down)">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wipe(down)">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wipe(left)">
                                      <p:cBhvr>
                                        <p:cTn id="17" dur="500"/>
                                        <p:tgtEl>
                                          <p:spTgt spid="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wipe(left)">
                                      <p:cBhvr>
                                        <p:cTn id="22" dur="500"/>
                                        <p:tgtEl>
                                          <p:spTgt spid="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wipe(left)">
                                      <p:cBhvr>
                                        <p:cTn id="27" dur="500"/>
                                        <p:tgtEl>
                                          <p:spTgt spid="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11" end="11"/>
                                            </p:txEl>
                                          </p:spTgt>
                                        </p:tgtEl>
                                        <p:attrNameLst>
                                          <p:attrName>style.visibility</p:attrName>
                                        </p:attrNameLst>
                                      </p:cBhvr>
                                      <p:to>
                                        <p:strVal val="visible"/>
                                      </p:to>
                                    </p:set>
                                    <p:animEffect transition="in" filter="wipe(left)">
                                      <p:cBhvr>
                                        <p:cTn id="32" dur="500"/>
                                        <p:tgtEl>
                                          <p:spTgt spid="5">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animEffect transition="in" filter="wipe(left)">
                                      <p:cBhvr>
                                        <p:cTn id="37" dur="500"/>
                                        <p:tgtEl>
                                          <p:spTgt spid="5">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xEl>
                                              <p:pRg st="14" end="14"/>
                                            </p:txEl>
                                          </p:spTgt>
                                        </p:tgtEl>
                                        <p:attrNameLst>
                                          <p:attrName>style.visibility</p:attrName>
                                        </p:attrNameLst>
                                      </p:cBhvr>
                                      <p:to>
                                        <p:strVal val="visible"/>
                                      </p:to>
                                    </p:set>
                                    <p:animEffect transition="in" filter="wipe(left)">
                                      <p:cBhvr>
                                        <p:cTn id="42" dur="500"/>
                                        <p:tgtEl>
                                          <p:spTgt spid="5">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Effect transition="in" filter="wipe(left)">
                                      <p:cBhvr>
                                        <p:cTn id="47" dur="500"/>
                                        <p:tgtEl>
                                          <p:spTgt spid="5">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
                                            <p:txEl>
                                              <p:pRg st="17" end="17"/>
                                            </p:txEl>
                                          </p:spTgt>
                                        </p:tgtEl>
                                        <p:attrNameLst>
                                          <p:attrName>style.visibility</p:attrName>
                                        </p:attrNameLst>
                                      </p:cBhvr>
                                      <p:to>
                                        <p:strVal val="visible"/>
                                      </p:to>
                                    </p:set>
                                    <p:animEffect transition="in" filter="wipe(left)">
                                      <p:cBhvr>
                                        <p:cTn id="52" dur="5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C604B-A0C4-E3D5-1880-BE641B91132A}"/>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‘Five Whys’ Example: 1</a:t>
            </a:r>
          </a:p>
        </p:txBody>
      </p:sp>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pic>
        <p:nvPicPr>
          <p:cNvPr id="4" name="Picture 3" descr="A light bulb with a gear in the middle&#10;&#10;Description automatically generated">
            <a:extLst>
              <a:ext uri="{FF2B5EF4-FFF2-40B4-BE49-F238E27FC236}">
                <a16:creationId xmlns:a16="http://schemas.microsoft.com/office/drawing/2014/main" id="{454F08A1-4B0B-6EED-6E41-7CB2091BE3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640" y="1978213"/>
            <a:ext cx="3280242" cy="3280242"/>
          </a:xfrm>
          <a:prstGeom prst="rect">
            <a:avLst/>
          </a:prstGeom>
        </p:spPr>
      </p:pic>
      <p:sp>
        <p:nvSpPr>
          <p:cNvPr id="6" name="TextBox 5">
            <a:extLst>
              <a:ext uri="{FF2B5EF4-FFF2-40B4-BE49-F238E27FC236}">
                <a16:creationId xmlns:a16="http://schemas.microsoft.com/office/drawing/2014/main" id="{DCF22FD6-B996-9814-821E-F34CE4397C18}"/>
              </a:ext>
            </a:extLst>
          </p:cNvPr>
          <p:cNvSpPr txBox="1"/>
          <p:nvPr/>
        </p:nvSpPr>
        <p:spPr>
          <a:xfrm>
            <a:off x="3498274" y="2858889"/>
            <a:ext cx="7398326" cy="1754326"/>
          </a:xfrm>
          <a:prstGeom prst="rect">
            <a:avLst/>
          </a:prstGeom>
          <a:noFill/>
        </p:spPr>
        <p:txBody>
          <a:bodyPr wrap="square">
            <a:spAutoFit/>
          </a:bodyPr>
          <a:lstStyle/>
          <a:p>
            <a:r>
              <a:rPr lang="en-GB" b="1" i="0" dirty="0">
                <a:solidFill>
                  <a:srgbClr val="0D0D0D"/>
                </a:solidFill>
                <a:effectLst/>
                <a:latin typeface="Century Gothic" panose="020B0502020202020204" pitchFamily="34" charset="0"/>
              </a:rPr>
              <a:t>Solution</a:t>
            </a:r>
            <a:r>
              <a:rPr lang="en-GB" b="0" i="0" dirty="0">
                <a:solidFill>
                  <a:srgbClr val="0D0D0D"/>
                </a:solidFill>
                <a:effectLst/>
                <a:latin typeface="Century Gothic" panose="020B0502020202020204" pitchFamily="34" charset="0"/>
              </a:rPr>
              <a:t>: Implement automated monitoring systems to track usage patterns and predict capacity needs, allowing for proactive capacity planning and scaling of server resources as necessary. This will improve the performance of the mobile banking app during peak usage times and enhance the overall user experience.</a:t>
            </a:r>
            <a:endParaRPr lang="en-AU" dirty="0">
              <a:latin typeface="Century Gothic" panose="020B0502020202020204" pitchFamily="34" charset="0"/>
            </a:endParaRPr>
          </a:p>
        </p:txBody>
      </p:sp>
      <p:sp>
        <p:nvSpPr>
          <p:cNvPr id="7" name="Rectangle: Rounded Corners 6">
            <a:extLst>
              <a:ext uri="{FF2B5EF4-FFF2-40B4-BE49-F238E27FC236}">
                <a16:creationId xmlns:a16="http://schemas.microsoft.com/office/drawing/2014/main" id="{04E9DD75-464C-CCBB-6342-7BFB0C564AD9}"/>
              </a:ext>
            </a:extLst>
          </p:cNvPr>
          <p:cNvSpPr/>
          <p:nvPr/>
        </p:nvSpPr>
        <p:spPr>
          <a:xfrm>
            <a:off x="1295400" y="2307878"/>
            <a:ext cx="9601200" cy="2826327"/>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a:extLst>
              <a:ext uri="{FF2B5EF4-FFF2-40B4-BE49-F238E27FC236}">
                <a16:creationId xmlns:a16="http://schemas.microsoft.com/office/drawing/2014/main" id="{AF9FE6F2-58A7-65BD-DA7F-E9EFA9D9CDDD}"/>
              </a:ext>
            </a:extLst>
          </p:cNvPr>
          <p:cNvSpPr txBox="1"/>
          <p:nvPr/>
        </p:nvSpPr>
        <p:spPr>
          <a:xfrm>
            <a:off x="266092" y="914386"/>
            <a:ext cx="11751737" cy="369332"/>
          </a:xfrm>
          <a:prstGeom prst="rect">
            <a:avLst/>
          </a:prstGeom>
          <a:noFill/>
        </p:spPr>
        <p:txBody>
          <a:bodyPr wrap="square">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Customers are complaining about slow performance of a mobile banking app.</a:t>
            </a:r>
          </a:p>
        </p:txBody>
      </p:sp>
    </p:spTree>
    <p:extLst>
      <p:ext uri="{BB962C8B-B14F-4D97-AF65-F5344CB8AC3E}">
        <p14:creationId xmlns:p14="http://schemas.microsoft.com/office/powerpoint/2010/main" val="124407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C604B-A0C4-E3D5-1880-BE641B91132A}"/>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‘Five Whys’ Example:</a:t>
            </a:r>
          </a:p>
        </p:txBody>
      </p:sp>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7" name="TextBox 6">
            <a:extLst>
              <a:ext uri="{FF2B5EF4-FFF2-40B4-BE49-F238E27FC236}">
                <a16:creationId xmlns:a16="http://schemas.microsoft.com/office/drawing/2014/main" id="{0D2EB031-5955-7C86-CB8D-B3FF2EB4DD9C}"/>
              </a:ext>
            </a:extLst>
          </p:cNvPr>
          <p:cNvSpPr txBox="1"/>
          <p:nvPr/>
        </p:nvSpPr>
        <p:spPr>
          <a:xfrm>
            <a:off x="307848" y="991398"/>
            <a:ext cx="11576304" cy="5078313"/>
          </a:xfrm>
          <a:prstGeom prst="rect">
            <a:avLst/>
          </a:prstGeom>
          <a:noFill/>
        </p:spPr>
        <p:txBody>
          <a:bodyPr wrap="square">
            <a:spAutoFit/>
          </a:bodyPr>
          <a:lstStyle/>
          <a:p>
            <a:pPr algn="l"/>
            <a:r>
              <a:rPr lang="en-GB" b="1" i="0" dirty="0">
                <a:solidFill>
                  <a:srgbClr val="0D0D0D"/>
                </a:solidFill>
                <a:effectLst/>
                <a:latin typeface="Century Gothic" panose="020B0502020202020204" pitchFamily="34" charset="0"/>
              </a:rPr>
              <a:t>Problem Statement</a:t>
            </a:r>
            <a:r>
              <a:rPr lang="en-GB" b="0" i="0" dirty="0">
                <a:solidFill>
                  <a:srgbClr val="0D0D0D"/>
                </a:solidFill>
                <a:effectLst/>
                <a:latin typeface="Century Gothic" panose="020B0502020202020204" pitchFamily="34" charset="0"/>
              </a:rPr>
              <a:t>: Employees in a company are frequently experiencing network connectivity issues.</a:t>
            </a:r>
          </a:p>
          <a:p>
            <a:pPr algn="l"/>
            <a:endParaRPr lang="en-GB" b="1" i="0" dirty="0">
              <a:solidFill>
                <a:srgbClr val="0D0D0D"/>
              </a:solidFill>
              <a:effectLst/>
              <a:latin typeface="Century Gothic" panose="020B0502020202020204" pitchFamily="34" charset="0"/>
            </a:endParaRPr>
          </a:p>
          <a:p>
            <a:pPr algn="l"/>
            <a:r>
              <a:rPr lang="en-GB" b="1" i="0" dirty="0">
                <a:solidFill>
                  <a:srgbClr val="0D0D0D"/>
                </a:solidFill>
                <a:effectLst/>
                <a:latin typeface="Century Gothic" panose="020B0502020202020204" pitchFamily="34" charset="0"/>
              </a:rPr>
              <a:t>Five Whys Analysis</a:t>
            </a:r>
            <a:r>
              <a:rPr lang="en-GB" b="0" i="0" dirty="0">
                <a:solidFill>
                  <a:srgbClr val="0D0D0D"/>
                </a:solidFill>
                <a:effectLst/>
                <a:latin typeface="Century Gothic" panose="020B0502020202020204" pitchFamily="34" charset="0"/>
              </a:rPr>
              <a:t>:</a:t>
            </a:r>
          </a:p>
          <a:p>
            <a:pPr algn="l"/>
            <a:endParaRPr lang="en-GB"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Why are employees experiencing network connectivity issues?</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 Wi-Fi network keeps dropping intermittently.</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Why does the Wi-Fi network drop intermittently?</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 network switches are overheating.</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Why are the network switches overheating?</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 cooling fans inside the switches are not functioning properly.</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Why are the cooling fans not functioning properly?</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they are clogged with dust and debris.</a:t>
            </a:r>
          </a:p>
          <a:p>
            <a:pPr marL="742950" lvl="1" indent="-285750" algn="l">
              <a:buFont typeface="+mj-lt"/>
              <a:buAutoNum type="arabicPeriod"/>
            </a:pPr>
            <a:endParaRPr lang="en-GB" b="0" i="0" dirty="0">
              <a:solidFill>
                <a:srgbClr val="0D0D0D"/>
              </a:solidFill>
              <a:effectLst/>
              <a:latin typeface="Century Gothic" panose="020B0502020202020204" pitchFamily="34" charset="0"/>
            </a:endParaRPr>
          </a:p>
          <a:p>
            <a:pPr algn="l">
              <a:buFont typeface="+mj-lt"/>
              <a:buAutoNum type="arabicPeriod"/>
            </a:pPr>
            <a:r>
              <a:rPr lang="en-GB" b="1" i="0" dirty="0">
                <a:solidFill>
                  <a:srgbClr val="0D0D0D"/>
                </a:solidFill>
                <a:effectLst/>
                <a:latin typeface="Century Gothic" panose="020B0502020202020204" pitchFamily="34" charset="0"/>
              </a:rPr>
              <a:t>Why are the cooling fans clogged with dust and debris?</a:t>
            </a:r>
            <a:endParaRPr lang="en-GB" b="0" i="0" dirty="0">
              <a:solidFill>
                <a:srgbClr val="0D0D0D"/>
              </a:solidFill>
              <a:effectLst/>
              <a:latin typeface="Century Gothic" panose="020B0502020202020204" pitchFamily="34" charset="0"/>
            </a:endParaRPr>
          </a:p>
          <a:p>
            <a:pPr lvl="1" algn="l"/>
            <a:r>
              <a:rPr lang="en-GB" b="0" i="0" dirty="0">
                <a:solidFill>
                  <a:srgbClr val="0D0D0D"/>
                </a:solidFill>
                <a:effectLst/>
                <a:latin typeface="Century Gothic" panose="020B0502020202020204" pitchFamily="34" charset="0"/>
              </a:rPr>
              <a:t>A. Because regular maintenance checks and cleaning schedules are not in place.</a:t>
            </a:r>
          </a:p>
        </p:txBody>
      </p:sp>
    </p:spTree>
    <p:extLst>
      <p:ext uri="{BB962C8B-B14F-4D97-AF65-F5344CB8AC3E}">
        <p14:creationId xmlns:p14="http://schemas.microsoft.com/office/powerpoint/2010/main" val="19181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wipe(left)">
                                      <p:cBhvr>
                                        <p:cTn id="7" dur="500"/>
                                        <p:tgtEl>
                                          <p:spTgt spid="7">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wipe(left)">
                                      <p:cBhvr>
                                        <p:cTn id="12" dur="500"/>
                                        <p:tgtEl>
                                          <p:spTgt spid="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animEffect transition="in" filter="wipe(left)">
                                      <p:cBhvr>
                                        <p:cTn id="17" dur="500"/>
                                        <p:tgtEl>
                                          <p:spTgt spid="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8" end="8"/>
                                            </p:txEl>
                                          </p:spTgt>
                                        </p:tgtEl>
                                        <p:attrNameLst>
                                          <p:attrName>style.visibility</p:attrName>
                                        </p:attrNameLst>
                                      </p:cBhvr>
                                      <p:to>
                                        <p:strVal val="visible"/>
                                      </p:to>
                                    </p:set>
                                    <p:animEffect transition="in" filter="wipe(left)">
                                      <p:cBhvr>
                                        <p:cTn id="22" dur="500"/>
                                        <p:tgtEl>
                                          <p:spTgt spid="7">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animEffect transition="in" filter="wipe(left)">
                                      <p:cBhvr>
                                        <p:cTn id="27" dur="500"/>
                                        <p:tgtEl>
                                          <p:spTgt spid="7">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11" end="11"/>
                                            </p:txEl>
                                          </p:spTgt>
                                        </p:tgtEl>
                                        <p:attrNameLst>
                                          <p:attrName>style.visibility</p:attrName>
                                        </p:attrNameLst>
                                      </p:cBhvr>
                                      <p:to>
                                        <p:strVal val="visible"/>
                                      </p:to>
                                    </p:set>
                                    <p:animEffect transition="in" filter="wipe(left)">
                                      <p:cBhvr>
                                        <p:cTn id="32" dur="500"/>
                                        <p:tgtEl>
                                          <p:spTgt spid="7">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xEl>
                                              <p:pRg st="13" end="13"/>
                                            </p:txEl>
                                          </p:spTgt>
                                        </p:tgtEl>
                                        <p:attrNameLst>
                                          <p:attrName>style.visibility</p:attrName>
                                        </p:attrNameLst>
                                      </p:cBhvr>
                                      <p:to>
                                        <p:strVal val="visible"/>
                                      </p:to>
                                    </p:set>
                                    <p:animEffect transition="in" filter="wipe(left)">
                                      <p:cBhvr>
                                        <p:cTn id="37" dur="500"/>
                                        <p:tgtEl>
                                          <p:spTgt spid="7">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
                                            <p:txEl>
                                              <p:pRg st="14" end="14"/>
                                            </p:txEl>
                                          </p:spTgt>
                                        </p:tgtEl>
                                        <p:attrNameLst>
                                          <p:attrName>style.visibility</p:attrName>
                                        </p:attrNameLst>
                                      </p:cBhvr>
                                      <p:to>
                                        <p:strVal val="visible"/>
                                      </p:to>
                                    </p:set>
                                    <p:animEffect transition="in" filter="wipe(left)">
                                      <p:cBhvr>
                                        <p:cTn id="42" dur="500"/>
                                        <p:tgtEl>
                                          <p:spTgt spid="7">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7">
                                            <p:txEl>
                                              <p:pRg st="16" end="16"/>
                                            </p:txEl>
                                          </p:spTgt>
                                        </p:tgtEl>
                                        <p:attrNameLst>
                                          <p:attrName>style.visibility</p:attrName>
                                        </p:attrNameLst>
                                      </p:cBhvr>
                                      <p:to>
                                        <p:strVal val="visible"/>
                                      </p:to>
                                    </p:set>
                                    <p:animEffect transition="in" filter="wipe(left)">
                                      <p:cBhvr>
                                        <p:cTn id="47" dur="500"/>
                                        <p:tgtEl>
                                          <p:spTgt spid="7">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
                                            <p:txEl>
                                              <p:pRg st="17" end="17"/>
                                            </p:txEl>
                                          </p:spTgt>
                                        </p:tgtEl>
                                        <p:attrNameLst>
                                          <p:attrName>style.visibility</p:attrName>
                                        </p:attrNameLst>
                                      </p:cBhvr>
                                      <p:to>
                                        <p:strVal val="visible"/>
                                      </p:to>
                                    </p:set>
                                    <p:animEffect transition="in" filter="wipe(left)">
                                      <p:cBhvr>
                                        <p:cTn id="52" dur="500"/>
                                        <p:tgtEl>
                                          <p:spTgt spid="7">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8B2A-07E1-2A9F-0440-98F506C8D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C604B-A0C4-E3D5-1880-BE641B91132A}"/>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‘Five Whys’ Example:</a:t>
            </a:r>
          </a:p>
        </p:txBody>
      </p:sp>
      <p:pic>
        <p:nvPicPr>
          <p:cNvPr id="3" name="Picture 2">
            <a:extLst>
              <a:ext uri="{FF2B5EF4-FFF2-40B4-BE49-F238E27FC236}">
                <a16:creationId xmlns:a16="http://schemas.microsoft.com/office/drawing/2014/main" id="{CD185A85-9964-F26B-B4F8-E8F635005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5" name="TextBox 4">
            <a:extLst>
              <a:ext uri="{FF2B5EF4-FFF2-40B4-BE49-F238E27FC236}">
                <a16:creationId xmlns:a16="http://schemas.microsoft.com/office/drawing/2014/main" id="{C9171FE0-9362-6FE2-597A-AA70BE07A464}"/>
              </a:ext>
            </a:extLst>
          </p:cNvPr>
          <p:cNvSpPr txBox="1"/>
          <p:nvPr/>
        </p:nvSpPr>
        <p:spPr>
          <a:xfrm>
            <a:off x="3585943" y="2701875"/>
            <a:ext cx="7398326" cy="1477328"/>
          </a:xfrm>
          <a:prstGeom prst="rect">
            <a:avLst/>
          </a:prstGeom>
          <a:noFill/>
        </p:spPr>
        <p:txBody>
          <a:bodyPr wrap="square">
            <a:spAutoFit/>
          </a:bodyPr>
          <a:lstStyle/>
          <a:p>
            <a:r>
              <a:rPr lang="en-GB" b="1" i="0" dirty="0">
                <a:solidFill>
                  <a:srgbClr val="0D0D0D"/>
                </a:solidFill>
                <a:effectLst/>
                <a:latin typeface="Century Gothic" panose="020B0502020202020204" pitchFamily="34" charset="0"/>
              </a:rPr>
              <a:t>Solution:</a:t>
            </a:r>
            <a:r>
              <a:rPr lang="en-GB" b="0" i="0" dirty="0">
                <a:solidFill>
                  <a:srgbClr val="0D0D0D"/>
                </a:solidFill>
                <a:effectLst/>
                <a:latin typeface="Century Gothic" panose="020B0502020202020204" pitchFamily="34" charset="0"/>
              </a:rPr>
              <a:t> Implement a regular maintenance schedule to clean and maintain the cooling fans of network switches, ensuring they function properly and prevent overheating issues, thus improving overall network stability and reducing connectivity problems for employees.</a:t>
            </a:r>
            <a:endParaRPr lang="en-AU" dirty="0">
              <a:latin typeface="Century Gothic" panose="020B0502020202020204" pitchFamily="34" charset="0"/>
            </a:endParaRPr>
          </a:p>
        </p:txBody>
      </p:sp>
      <p:pic>
        <p:nvPicPr>
          <p:cNvPr id="6" name="Picture 5" descr="A light bulb with a gear in the middle&#10;&#10;Description automatically generated">
            <a:extLst>
              <a:ext uri="{FF2B5EF4-FFF2-40B4-BE49-F238E27FC236}">
                <a16:creationId xmlns:a16="http://schemas.microsoft.com/office/drawing/2014/main" id="{8DBAA721-406C-04D4-FBC6-4D4339E46B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162" y="1653658"/>
            <a:ext cx="3280242" cy="3280242"/>
          </a:xfrm>
          <a:prstGeom prst="rect">
            <a:avLst/>
          </a:prstGeom>
        </p:spPr>
      </p:pic>
      <p:sp>
        <p:nvSpPr>
          <p:cNvPr id="7" name="Rectangle: Rounded Corners 6">
            <a:extLst>
              <a:ext uri="{FF2B5EF4-FFF2-40B4-BE49-F238E27FC236}">
                <a16:creationId xmlns:a16="http://schemas.microsoft.com/office/drawing/2014/main" id="{58908BDA-4ACF-EE4E-9F89-4A58B81245B2}"/>
              </a:ext>
            </a:extLst>
          </p:cNvPr>
          <p:cNvSpPr/>
          <p:nvPr/>
        </p:nvSpPr>
        <p:spPr>
          <a:xfrm>
            <a:off x="1566890" y="2015836"/>
            <a:ext cx="9601200" cy="2826327"/>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43640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37B9D-9150-91F3-DFE2-68CF13C31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8BA34-CCBC-838F-3825-102A7A010102}"/>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Kepnoe</a:t>
            </a:r>
            <a:r>
              <a:rPr lang="en-US" sz="2800" b="1" dirty="0">
                <a:latin typeface="Century Gothic" panose="020B0502020202020204" pitchFamily="34" charset="0"/>
              </a:rPr>
              <a:t> Tregoe’ </a:t>
            </a:r>
          </a:p>
        </p:txBody>
      </p:sp>
      <p:pic>
        <p:nvPicPr>
          <p:cNvPr id="3" name="Picture 2">
            <a:extLst>
              <a:ext uri="{FF2B5EF4-FFF2-40B4-BE49-F238E27FC236}">
                <a16:creationId xmlns:a16="http://schemas.microsoft.com/office/drawing/2014/main" id="{219030D0-4E05-EF9F-5FA9-7E4FBBC8A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graphicFrame>
        <p:nvGraphicFramePr>
          <p:cNvPr id="5" name="Table 4">
            <a:extLst>
              <a:ext uri="{FF2B5EF4-FFF2-40B4-BE49-F238E27FC236}">
                <a16:creationId xmlns:a16="http://schemas.microsoft.com/office/drawing/2014/main" id="{1C979CB9-65FE-2BD7-018B-08E71435EC60}"/>
              </a:ext>
            </a:extLst>
          </p:cNvPr>
          <p:cNvGraphicFramePr>
            <a:graphicFrameLocks noGrp="1"/>
          </p:cNvGraphicFramePr>
          <p:nvPr>
            <p:extLst>
              <p:ext uri="{D42A27DB-BD31-4B8C-83A1-F6EECF244321}">
                <p14:modId xmlns:p14="http://schemas.microsoft.com/office/powerpoint/2010/main" val="869773977"/>
              </p:ext>
            </p:extLst>
          </p:nvPr>
        </p:nvGraphicFramePr>
        <p:xfrm>
          <a:off x="266092" y="769387"/>
          <a:ext cx="11659816" cy="4577080"/>
        </p:xfrm>
        <a:graphic>
          <a:graphicData uri="http://schemas.openxmlformats.org/drawingml/2006/table">
            <a:tbl>
              <a:tblPr firstRow="1" bandRow="1">
                <a:tableStyleId>{5C22544A-7EE6-4342-B048-85BDC9FD1C3A}</a:tableStyleId>
              </a:tblPr>
              <a:tblGrid>
                <a:gridCol w="2847127">
                  <a:extLst>
                    <a:ext uri="{9D8B030D-6E8A-4147-A177-3AD203B41FA5}">
                      <a16:colId xmlns:a16="http://schemas.microsoft.com/office/drawing/2014/main" val="1769195335"/>
                    </a:ext>
                  </a:extLst>
                </a:gridCol>
                <a:gridCol w="8812689">
                  <a:extLst>
                    <a:ext uri="{9D8B030D-6E8A-4147-A177-3AD203B41FA5}">
                      <a16:colId xmlns:a16="http://schemas.microsoft.com/office/drawing/2014/main" val="1699640959"/>
                    </a:ext>
                  </a:extLst>
                </a:gridCol>
              </a:tblGrid>
              <a:tr h="370840">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252096232"/>
                  </a:ext>
                </a:extLst>
              </a:tr>
              <a:tr h="370840">
                <a:tc>
                  <a:txBody>
                    <a:bodyPr/>
                    <a:lstStyle/>
                    <a:p>
                      <a:r>
                        <a:rPr lang="en-AU" b="1" dirty="0">
                          <a:latin typeface="Century Gothic" panose="020B0502020202020204" pitchFamily="34" charset="0"/>
                        </a:rPr>
                        <a:t>What is this Technique?</a:t>
                      </a:r>
                    </a:p>
                  </a:txBody>
                  <a:tcPr/>
                </a:tc>
                <a:tc>
                  <a:txBody>
                    <a:bodyPr/>
                    <a:lstStyle/>
                    <a:p>
                      <a:pPr marL="285750" indent="-285750">
                        <a:lnSpc>
                          <a:spcPct val="100000"/>
                        </a:lnSpc>
                        <a:buFont typeface="Wingdings" panose="05000000000000000000" pitchFamily="2" charset="2"/>
                        <a:buChar char="§"/>
                      </a:pPr>
                      <a:r>
                        <a:rPr lang="en-AU" sz="1800" dirty="0" err="1">
                          <a:latin typeface="Century Gothic"/>
                        </a:rPr>
                        <a:t>Kepnoe</a:t>
                      </a:r>
                      <a:r>
                        <a:rPr lang="en-AU" sz="1800" dirty="0">
                          <a:latin typeface="Century Gothic"/>
                        </a:rPr>
                        <a:t>-Tregoe is structured methodology for gathering information and prioritising and evaluating it. It’s a ‘rational model’ </a:t>
                      </a:r>
                    </a:p>
                  </a:txBody>
                  <a:tcPr/>
                </a:tc>
                <a:extLst>
                  <a:ext uri="{0D108BD9-81ED-4DB2-BD59-A6C34878D82A}">
                    <a16:rowId xmlns:a16="http://schemas.microsoft.com/office/drawing/2014/main" val="3679450887"/>
                  </a:ext>
                </a:extLst>
              </a:tr>
              <a:tr h="370840">
                <a:tc>
                  <a:txBody>
                    <a:bodyPr/>
                    <a:lstStyle/>
                    <a:p>
                      <a:r>
                        <a:rPr lang="en-AU" b="1" dirty="0">
                          <a:latin typeface="Century Gothic" panose="020B0502020202020204" pitchFamily="34" charset="0"/>
                        </a:rPr>
                        <a:t>Background:</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Developed by Charles Kepner &amp; Benjamin </a:t>
                      </a:r>
                      <a:r>
                        <a:rPr lang="en-AU" sz="1800" dirty="0" err="1">
                          <a:latin typeface="Century Gothic"/>
                        </a:rPr>
                        <a:t>Tegoe</a:t>
                      </a:r>
                      <a:r>
                        <a:rPr lang="en-AU" sz="1800" dirty="0">
                          <a:latin typeface="Century Gothic"/>
                        </a:rPr>
                        <a:t> (1960’s)</a:t>
                      </a:r>
                    </a:p>
                    <a:p>
                      <a:pPr marL="285750" indent="-285750">
                        <a:lnSpc>
                          <a:spcPct val="100000"/>
                        </a:lnSpc>
                        <a:buFont typeface="Wingdings" panose="05000000000000000000" pitchFamily="2" charset="2"/>
                        <a:buChar char="§"/>
                      </a:pPr>
                      <a:r>
                        <a:rPr lang="en-AU" sz="1800" dirty="0">
                          <a:latin typeface="Century Gothic"/>
                        </a:rPr>
                        <a:t>A groups of management consultants who specialised in rational decision making &amp; problem solving.</a:t>
                      </a:r>
                    </a:p>
                  </a:txBody>
                  <a:tcPr/>
                </a:tc>
                <a:extLst>
                  <a:ext uri="{0D108BD9-81ED-4DB2-BD59-A6C34878D82A}">
                    <a16:rowId xmlns:a16="http://schemas.microsoft.com/office/drawing/2014/main" val="4100947363"/>
                  </a:ext>
                </a:extLst>
              </a:tr>
              <a:tr h="370840">
                <a:tc>
                  <a:txBody>
                    <a:bodyPr/>
                    <a:lstStyle/>
                    <a:p>
                      <a:r>
                        <a:rPr lang="en-AU" b="1" dirty="0">
                          <a:latin typeface="Century Gothic" panose="020B0502020202020204" pitchFamily="34" charset="0"/>
                        </a:rPr>
                        <a:t>Best for:</a:t>
                      </a:r>
                    </a:p>
                  </a:txBody>
                  <a:tcPr/>
                </a:tc>
                <a:tc>
                  <a:txBody>
                    <a:bodyPr/>
                    <a:lstStyle/>
                    <a:p>
                      <a:pPr marL="285750" indent="-285750">
                        <a:buFont typeface="Arial" panose="020B0604020202020204" pitchFamily="34" charset="0"/>
                        <a:buChar char="•"/>
                      </a:pPr>
                      <a:r>
                        <a:rPr lang="en-AU" sz="1800" kern="1200" dirty="0">
                          <a:solidFill>
                            <a:schemeClr val="dk1"/>
                          </a:solidFill>
                          <a:latin typeface="Century Gothic"/>
                          <a:ea typeface="+mn-ea"/>
                          <a:cs typeface="+mn-cs"/>
                        </a:rPr>
                        <a:t>Broader &amp; more complex problems that require deep ‘Root Cause’ Analysis</a:t>
                      </a:r>
                    </a:p>
                    <a:p>
                      <a:pPr marL="285750" indent="-285750">
                        <a:buFont typeface="Arial" panose="020B0604020202020204" pitchFamily="34" charset="0"/>
                        <a:buChar char="•"/>
                      </a:pPr>
                      <a:r>
                        <a:rPr lang="en-AU" sz="1800" kern="1200" dirty="0">
                          <a:solidFill>
                            <a:schemeClr val="dk1"/>
                          </a:solidFill>
                          <a:latin typeface="Century Gothic"/>
                          <a:ea typeface="+mn-ea"/>
                          <a:cs typeface="+mn-cs"/>
                        </a:rPr>
                        <a:t>Unclear boundaries, impacts or scope</a:t>
                      </a:r>
                    </a:p>
                    <a:p>
                      <a:pPr marL="285750" indent="-285750">
                        <a:buFont typeface="Arial" panose="020B0604020202020204" pitchFamily="34" charset="0"/>
                        <a:buChar char="•"/>
                      </a:pPr>
                      <a:r>
                        <a:rPr lang="en-AU" sz="1800" kern="1200" dirty="0">
                          <a:solidFill>
                            <a:schemeClr val="dk1"/>
                          </a:solidFill>
                          <a:latin typeface="Century Gothic"/>
                          <a:ea typeface="+mn-ea"/>
                          <a:cs typeface="+mn-cs"/>
                        </a:rPr>
                        <a:t>Not just for IT problems</a:t>
                      </a:r>
                    </a:p>
                  </a:txBody>
                  <a:tcPr/>
                </a:tc>
                <a:extLst>
                  <a:ext uri="{0D108BD9-81ED-4DB2-BD59-A6C34878D82A}">
                    <a16:rowId xmlns:a16="http://schemas.microsoft.com/office/drawing/2014/main" val="58349452"/>
                  </a:ext>
                </a:extLst>
              </a:tr>
              <a:tr h="370840">
                <a:tc>
                  <a:txBody>
                    <a:bodyPr/>
                    <a:lstStyle/>
                    <a:p>
                      <a:r>
                        <a:rPr lang="en-AU" b="1" dirty="0">
                          <a:latin typeface="Century Gothic" panose="020B0502020202020204" pitchFamily="34" charset="0"/>
                        </a:rPr>
                        <a:t>Techniques:</a:t>
                      </a:r>
                    </a:p>
                  </a:txBody>
                  <a:tcPr/>
                </a:tc>
                <a:tc>
                  <a:txBody>
                    <a:bodyPr/>
                    <a:lstStyle/>
                    <a:p>
                      <a:pPr marL="285750" indent="-285750">
                        <a:lnSpc>
                          <a:spcPct val="100000"/>
                        </a:lnSpc>
                        <a:buFont typeface="Wingdings" panose="05000000000000000000" pitchFamily="2" charset="2"/>
                        <a:buChar char="§"/>
                      </a:pPr>
                      <a:r>
                        <a:rPr lang="en-AU" sz="1800" dirty="0">
                          <a:latin typeface="Century Gothic"/>
                        </a:rPr>
                        <a:t>Includes 4 Critical Thinking Analysis Processes. (Provides a Structure)</a:t>
                      </a:r>
                    </a:p>
                    <a:p>
                      <a:pPr marL="800100" lvl="1" indent="-342900">
                        <a:lnSpc>
                          <a:spcPct val="100000"/>
                        </a:lnSpc>
                        <a:buFont typeface="+mj-lt"/>
                        <a:buAutoNum type="arabicPeriod"/>
                      </a:pPr>
                      <a:r>
                        <a:rPr lang="en-AU" sz="1800" dirty="0">
                          <a:latin typeface="Century Gothic"/>
                        </a:rPr>
                        <a:t>Situational Appraisal</a:t>
                      </a:r>
                    </a:p>
                    <a:p>
                      <a:pPr marL="800100" lvl="1" indent="-342900">
                        <a:lnSpc>
                          <a:spcPct val="100000"/>
                        </a:lnSpc>
                        <a:buFont typeface="+mj-lt"/>
                        <a:buAutoNum type="arabicPeriod"/>
                      </a:pPr>
                      <a:r>
                        <a:rPr lang="en-AU" sz="1800" dirty="0">
                          <a:latin typeface="Century Gothic"/>
                        </a:rPr>
                        <a:t>Problem Analysis</a:t>
                      </a:r>
                    </a:p>
                    <a:p>
                      <a:pPr marL="800100" lvl="1" indent="-342900">
                        <a:lnSpc>
                          <a:spcPct val="100000"/>
                        </a:lnSpc>
                        <a:buFont typeface="+mj-lt"/>
                        <a:buAutoNum type="arabicPeriod"/>
                      </a:pPr>
                      <a:r>
                        <a:rPr lang="en-AU" sz="1800" dirty="0">
                          <a:latin typeface="Century Gothic"/>
                        </a:rPr>
                        <a:t>Decision Analysis</a:t>
                      </a:r>
                    </a:p>
                    <a:p>
                      <a:pPr marL="800100" lvl="1" indent="-342900">
                        <a:lnSpc>
                          <a:spcPct val="100000"/>
                        </a:lnSpc>
                        <a:buFont typeface="+mj-lt"/>
                        <a:buAutoNum type="arabicPeriod"/>
                      </a:pPr>
                      <a:r>
                        <a:rPr lang="en-AU" sz="1800" dirty="0">
                          <a:latin typeface="Century Gothic"/>
                        </a:rPr>
                        <a:t>Potential Problem Analysis</a:t>
                      </a:r>
                    </a:p>
                  </a:txBody>
                  <a:tcPr/>
                </a:tc>
                <a:extLst>
                  <a:ext uri="{0D108BD9-81ED-4DB2-BD59-A6C34878D82A}">
                    <a16:rowId xmlns:a16="http://schemas.microsoft.com/office/drawing/2014/main" val="2006588018"/>
                  </a:ext>
                </a:extLst>
              </a:tr>
            </a:tbl>
          </a:graphicData>
        </a:graphic>
      </p:graphicFrame>
    </p:spTree>
    <p:extLst>
      <p:ext uri="{BB962C8B-B14F-4D97-AF65-F5344CB8AC3E}">
        <p14:creationId xmlns:p14="http://schemas.microsoft.com/office/powerpoint/2010/main" val="3411138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37B9D-9150-91F3-DFE2-68CF13C31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8BA34-CCBC-838F-3825-102A7A010102}"/>
              </a:ext>
            </a:extLst>
          </p:cNvPr>
          <p:cNvSpPr>
            <a:spLocks noGrp="1"/>
          </p:cNvSpPr>
          <p:nvPr>
            <p:ph type="title"/>
          </p:nvPr>
        </p:nvSpPr>
        <p:spPr>
          <a:xfrm>
            <a:off x="266092" y="220362"/>
            <a:ext cx="10801957" cy="549025"/>
          </a:xfrm>
        </p:spPr>
        <p:txBody>
          <a:bodyPr/>
          <a:lstStyle/>
          <a:p>
            <a:r>
              <a:rPr lang="en-US" sz="2800" b="1" dirty="0">
                <a:latin typeface="Century Gothic" panose="020B0502020202020204" pitchFamily="34" charset="0"/>
              </a:rPr>
              <a:t>‘</a:t>
            </a:r>
            <a:r>
              <a:rPr lang="en-US" sz="2800" b="1" dirty="0" err="1">
                <a:latin typeface="Century Gothic" panose="020B0502020202020204" pitchFamily="34" charset="0"/>
              </a:rPr>
              <a:t>Kepnoe</a:t>
            </a:r>
            <a:r>
              <a:rPr lang="en-US" sz="2800" b="1" dirty="0">
                <a:latin typeface="Century Gothic" panose="020B0502020202020204" pitchFamily="34" charset="0"/>
              </a:rPr>
              <a:t> Tregoe’ </a:t>
            </a:r>
          </a:p>
        </p:txBody>
      </p:sp>
      <p:pic>
        <p:nvPicPr>
          <p:cNvPr id="3" name="Picture 2">
            <a:extLst>
              <a:ext uri="{FF2B5EF4-FFF2-40B4-BE49-F238E27FC236}">
                <a16:creationId xmlns:a16="http://schemas.microsoft.com/office/drawing/2014/main" id="{219030D0-4E05-EF9F-5FA9-7E4FBBC8A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595" y="6467280"/>
            <a:ext cx="2986655" cy="245095"/>
          </a:xfrm>
          <a:prstGeom prst="rect">
            <a:avLst/>
          </a:prstGeom>
        </p:spPr>
      </p:pic>
      <p:sp>
        <p:nvSpPr>
          <p:cNvPr id="10" name="TextBox 9">
            <a:extLst>
              <a:ext uri="{FF2B5EF4-FFF2-40B4-BE49-F238E27FC236}">
                <a16:creationId xmlns:a16="http://schemas.microsoft.com/office/drawing/2014/main" id="{6379A490-EA24-DCF5-324A-EF4AD84AB69C}"/>
              </a:ext>
            </a:extLst>
          </p:cNvPr>
          <p:cNvSpPr txBox="1"/>
          <p:nvPr/>
        </p:nvSpPr>
        <p:spPr>
          <a:xfrm>
            <a:off x="283179" y="1068825"/>
            <a:ext cx="6957943" cy="4770537"/>
          </a:xfrm>
          <a:prstGeom prst="rect">
            <a:avLst/>
          </a:prstGeom>
          <a:noFill/>
        </p:spPr>
        <p:txBody>
          <a:bodyPr wrap="square">
            <a:spAutoFit/>
          </a:bodyPr>
          <a:lstStyle/>
          <a:p>
            <a:pPr algn="l">
              <a:buFont typeface="+mj-lt"/>
              <a:buAutoNum type="arabicPeriod"/>
            </a:pPr>
            <a:r>
              <a:rPr lang="en-GB" sz="1600" b="1" i="0" dirty="0">
                <a:solidFill>
                  <a:srgbClr val="0D0D0D"/>
                </a:solidFill>
                <a:effectLst/>
                <a:latin typeface="Century Gothic" panose="020B0502020202020204" pitchFamily="34" charset="0"/>
              </a:rPr>
              <a:t>Situation Appraisal:</a:t>
            </a:r>
            <a:r>
              <a:rPr lang="en-GB" sz="1600" b="0" i="0" dirty="0">
                <a:solidFill>
                  <a:srgbClr val="0D0D0D"/>
                </a:solidFill>
                <a:effectLst/>
                <a:latin typeface="Century Gothic" panose="020B0502020202020204" pitchFamily="34" charset="0"/>
              </a:rPr>
              <a:t> Define the problem or decision situation by gathering facts and identifying concerns. This step focuses on understanding the current state of affairs, including what, where, when, and the extent of the issue.</a:t>
            </a:r>
          </a:p>
          <a:p>
            <a:pPr algn="l">
              <a:buFont typeface="+mj-lt"/>
              <a:buAutoNum type="arabicPeriod"/>
            </a:pPr>
            <a:endParaRPr lang="en-GB" sz="1600" b="0" i="0" dirty="0">
              <a:solidFill>
                <a:srgbClr val="0D0D0D"/>
              </a:solidFill>
              <a:effectLst/>
              <a:latin typeface="Century Gothic" panose="020B0502020202020204" pitchFamily="34" charset="0"/>
            </a:endParaRPr>
          </a:p>
          <a:p>
            <a:pPr algn="l">
              <a:buFont typeface="+mj-lt"/>
              <a:buAutoNum type="arabicPeriod"/>
            </a:pPr>
            <a:r>
              <a:rPr lang="en-GB" sz="1600" b="1" i="0" dirty="0">
                <a:solidFill>
                  <a:srgbClr val="0D0D0D"/>
                </a:solidFill>
                <a:effectLst/>
                <a:latin typeface="Century Gothic" panose="020B0502020202020204" pitchFamily="34" charset="0"/>
              </a:rPr>
              <a:t>Problem Analysis:</a:t>
            </a:r>
            <a:r>
              <a:rPr lang="en-GB" sz="1600" b="0" i="0" dirty="0">
                <a:solidFill>
                  <a:srgbClr val="0D0D0D"/>
                </a:solidFill>
                <a:effectLst/>
                <a:latin typeface="Century Gothic" panose="020B0502020202020204" pitchFamily="34" charset="0"/>
              </a:rPr>
              <a:t> Break down the problem into its root causes by asking "why" the problem occurred. Generate possible causes, evaluate each cause, and select the most probable cause based on analysis.</a:t>
            </a:r>
          </a:p>
          <a:p>
            <a:pPr algn="l">
              <a:buFont typeface="+mj-lt"/>
              <a:buAutoNum type="arabicPeriod"/>
            </a:pPr>
            <a:endParaRPr lang="en-GB" sz="1600" b="0" i="0" dirty="0">
              <a:solidFill>
                <a:srgbClr val="0D0D0D"/>
              </a:solidFill>
              <a:effectLst/>
              <a:latin typeface="Century Gothic" panose="020B0502020202020204" pitchFamily="34" charset="0"/>
            </a:endParaRPr>
          </a:p>
          <a:p>
            <a:pPr algn="l">
              <a:buFont typeface="+mj-lt"/>
              <a:buAutoNum type="arabicPeriod"/>
            </a:pPr>
            <a:r>
              <a:rPr lang="en-GB" sz="1600" b="1" i="0" dirty="0">
                <a:solidFill>
                  <a:srgbClr val="0D0D0D"/>
                </a:solidFill>
                <a:effectLst/>
                <a:latin typeface="Century Gothic" panose="020B0502020202020204" pitchFamily="34" charset="0"/>
              </a:rPr>
              <a:t>Decision Analysis:</a:t>
            </a:r>
            <a:r>
              <a:rPr lang="en-GB" sz="1600" b="0" i="0" dirty="0">
                <a:solidFill>
                  <a:srgbClr val="0D0D0D"/>
                </a:solidFill>
                <a:effectLst/>
                <a:latin typeface="Century Gothic" panose="020B0502020202020204" pitchFamily="34" charset="0"/>
              </a:rPr>
              <a:t> Identify and evaluate possible solutions or alternatives to address the problem. Analyse the potential outcomes and risks associated with each alternative to make an informed decision.</a:t>
            </a:r>
          </a:p>
          <a:p>
            <a:pPr algn="l">
              <a:buFont typeface="+mj-lt"/>
              <a:buAutoNum type="arabicPeriod"/>
            </a:pPr>
            <a:endParaRPr lang="en-GB" sz="1600" b="0" i="0" dirty="0">
              <a:solidFill>
                <a:srgbClr val="0D0D0D"/>
              </a:solidFill>
              <a:effectLst/>
              <a:latin typeface="Century Gothic" panose="020B0502020202020204" pitchFamily="34" charset="0"/>
            </a:endParaRPr>
          </a:p>
          <a:p>
            <a:pPr algn="l">
              <a:buFont typeface="+mj-lt"/>
              <a:buAutoNum type="arabicPeriod"/>
            </a:pPr>
            <a:r>
              <a:rPr lang="en-GB" sz="1600" b="1" i="0" dirty="0">
                <a:solidFill>
                  <a:srgbClr val="0D0D0D"/>
                </a:solidFill>
                <a:effectLst/>
                <a:latin typeface="Century Gothic" panose="020B0502020202020204" pitchFamily="34" charset="0"/>
              </a:rPr>
              <a:t>Potential Problem Analysis:</a:t>
            </a:r>
            <a:r>
              <a:rPr lang="en-GB" sz="1600" b="0" i="0" dirty="0">
                <a:solidFill>
                  <a:srgbClr val="0D0D0D"/>
                </a:solidFill>
                <a:effectLst/>
                <a:latin typeface="Century Gothic" panose="020B0502020202020204" pitchFamily="34" charset="0"/>
              </a:rPr>
              <a:t> Anticipate and plan for potential obstacles or risks associated with implementing the chosen solution. Develop contingency plans to address any unforeseen challenges and ensure successful implementation.</a:t>
            </a:r>
          </a:p>
        </p:txBody>
      </p:sp>
      <p:grpSp>
        <p:nvGrpSpPr>
          <p:cNvPr id="15" name="Group 14">
            <a:extLst>
              <a:ext uri="{FF2B5EF4-FFF2-40B4-BE49-F238E27FC236}">
                <a16:creationId xmlns:a16="http://schemas.microsoft.com/office/drawing/2014/main" id="{EADF62DA-BD5A-1D61-D92F-54AB4C9D923D}"/>
              </a:ext>
            </a:extLst>
          </p:cNvPr>
          <p:cNvGrpSpPr/>
          <p:nvPr/>
        </p:nvGrpSpPr>
        <p:grpSpPr>
          <a:xfrm>
            <a:off x="8008966" y="1834091"/>
            <a:ext cx="3240000" cy="3240002"/>
            <a:chOff x="8008966" y="1834091"/>
            <a:chExt cx="3240000" cy="3240002"/>
          </a:xfrm>
        </p:grpSpPr>
        <p:grpSp>
          <p:nvGrpSpPr>
            <p:cNvPr id="8" name="Group 7">
              <a:extLst>
                <a:ext uri="{FF2B5EF4-FFF2-40B4-BE49-F238E27FC236}">
                  <a16:creationId xmlns:a16="http://schemas.microsoft.com/office/drawing/2014/main" id="{F664F6BF-CA44-2777-7362-1EAADB5858FF}"/>
                </a:ext>
              </a:extLst>
            </p:cNvPr>
            <p:cNvGrpSpPr/>
            <p:nvPr/>
          </p:nvGrpSpPr>
          <p:grpSpPr>
            <a:xfrm>
              <a:off x="8008966" y="1834092"/>
              <a:ext cx="3240000" cy="3240001"/>
              <a:chOff x="8209799" y="1293473"/>
              <a:chExt cx="3240000" cy="3240001"/>
            </a:xfrm>
          </p:grpSpPr>
          <p:sp>
            <p:nvSpPr>
              <p:cNvPr id="4" name="Flowchart: Extract 3">
                <a:extLst>
                  <a:ext uri="{FF2B5EF4-FFF2-40B4-BE49-F238E27FC236}">
                    <a16:creationId xmlns:a16="http://schemas.microsoft.com/office/drawing/2014/main" id="{3E9F2E54-5249-7602-A712-0F47D406B767}"/>
                  </a:ext>
                </a:extLst>
              </p:cNvPr>
              <p:cNvSpPr/>
              <p:nvPr/>
            </p:nvSpPr>
            <p:spPr>
              <a:xfrm rot="10800000">
                <a:off x="8209799" y="1293474"/>
                <a:ext cx="1620000" cy="1620000"/>
              </a:xfrm>
              <a:prstGeom prst="flowChartExtra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5" name="Flowchart: Extract 4">
                <a:extLst>
                  <a:ext uri="{FF2B5EF4-FFF2-40B4-BE49-F238E27FC236}">
                    <a16:creationId xmlns:a16="http://schemas.microsoft.com/office/drawing/2014/main" id="{8297EBB1-9A7D-2981-7593-FC2979455A0A}"/>
                  </a:ext>
                </a:extLst>
              </p:cNvPr>
              <p:cNvSpPr/>
              <p:nvPr/>
            </p:nvSpPr>
            <p:spPr>
              <a:xfrm rot="10800000">
                <a:off x="9829799" y="1293474"/>
                <a:ext cx="1620000" cy="1620000"/>
              </a:xfrm>
              <a:prstGeom prst="flowChartExtra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AU"/>
              </a:p>
            </p:txBody>
          </p:sp>
          <p:sp>
            <p:nvSpPr>
              <p:cNvPr id="6" name="Flowchart: Extract 5">
                <a:extLst>
                  <a:ext uri="{FF2B5EF4-FFF2-40B4-BE49-F238E27FC236}">
                    <a16:creationId xmlns:a16="http://schemas.microsoft.com/office/drawing/2014/main" id="{78220655-100A-8B7B-D49E-9B29B97FBD45}"/>
                  </a:ext>
                </a:extLst>
              </p:cNvPr>
              <p:cNvSpPr/>
              <p:nvPr/>
            </p:nvSpPr>
            <p:spPr>
              <a:xfrm rot="10800000">
                <a:off x="9019799" y="2913474"/>
                <a:ext cx="1620000" cy="1620000"/>
              </a:xfrm>
              <a:prstGeom prst="flowChartExtract">
                <a:avLst/>
              </a:prstGeom>
              <a:solidFill>
                <a:schemeClr val="accent2">
                  <a:lumMod val="75000"/>
                </a:schemeClr>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AU"/>
              </a:p>
            </p:txBody>
          </p:sp>
          <p:sp>
            <p:nvSpPr>
              <p:cNvPr id="7" name="Flowchart: Extract 6">
                <a:extLst>
                  <a:ext uri="{FF2B5EF4-FFF2-40B4-BE49-F238E27FC236}">
                    <a16:creationId xmlns:a16="http://schemas.microsoft.com/office/drawing/2014/main" id="{8E6D1905-38F6-054C-8CC1-4D8D7715157E}"/>
                  </a:ext>
                </a:extLst>
              </p:cNvPr>
              <p:cNvSpPr/>
              <p:nvPr/>
            </p:nvSpPr>
            <p:spPr>
              <a:xfrm>
                <a:off x="9019799" y="1293473"/>
                <a:ext cx="1620000" cy="1620000"/>
              </a:xfrm>
              <a:prstGeom prst="flowChartExtra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AU"/>
              </a:p>
            </p:txBody>
          </p:sp>
        </p:grpSp>
        <p:sp>
          <p:nvSpPr>
            <p:cNvPr id="11" name="TextBox 10">
              <a:extLst>
                <a:ext uri="{FF2B5EF4-FFF2-40B4-BE49-F238E27FC236}">
                  <a16:creationId xmlns:a16="http://schemas.microsoft.com/office/drawing/2014/main" id="{C67BBC78-374C-65F3-07A4-4B3964529504}"/>
                </a:ext>
              </a:extLst>
            </p:cNvPr>
            <p:cNvSpPr txBox="1"/>
            <p:nvPr/>
          </p:nvSpPr>
          <p:spPr>
            <a:xfrm>
              <a:off x="8062990" y="1834091"/>
              <a:ext cx="1511953" cy="830997"/>
            </a:xfrm>
            <a:prstGeom prst="rect">
              <a:avLst/>
            </a:prstGeom>
            <a:noFill/>
          </p:spPr>
          <p:txBody>
            <a:bodyPr wrap="none" rtlCol="0">
              <a:spAutoFit/>
            </a:bodyPr>
            <a:lstStyle/>
            <a:p>
              <a:pPr algn="ctr"/>
              <a:r>
                <a:rPr lang="en-AU" sz="1200" b="1" dirty="0">
                  <a:latin typeface="Century Gothic" panose="020B0502020202020204" pitchFamily="34" charset="0"/>
                </a:rPr>
                <a:t>Decision Analysis </a:t>
              </a:r>
            </a:p>
            <a:p>
              <a:pPr algn="ctr"/>
              <a:r>
                <a:rPr lang="en-AU" sz="1200" b="1" dirty="0">
                  <a:latin typeface="Century Gothic" panose="020B0502020202020204" pitchFamily="34" charset="0"/>
                </a:rPr>
                <a:t>To balance </a:t>
              </a:r>
            </a:p>
            <a:p>
              <a:pPr algn="ctr"/>
              <a:r>
                <a:rPr lang="en-AU" sz="1200" b="1" dirty="0">
                  <a:latin typeface="Century Gothic" panose="020B0502020202020204" pitchFamily="34" charset="0"/>
                </a:rPr>
                <a:t>benefits </a:t>
              </a:r>
            </a:p>
            <a:p>
              <a:pPr algn="ctr"/>
              <a:r>
                <a:rPr lang="en-AU" sz="1200" b="1" dirty="0">
                  <a:latin typeface="Century Gothic" panose="020B0502020202020204" pitchFamily="34" charset="0"/>
                </a:rPr>
                <a:t>&amp; Risks</a:t>
              </a:r>
            </a:p>
          </p:txBody>
        </p:sp>
        <p:sp>
          <p:nvSpPr>
            <p:cNvPr id="12" name="TextBox 11">
              <a:extLst>
                <a:ext uri="{FF2B5EF4-FFF2-40B4-BE49-F238E27FC236}">
                  <a16:creationId xmlns:a16="http://schemas.microsoft.com/office/drawing/2014/main" id="{970F0845-DC9C-A391-0E09-E5D78FEC8539}"/>
                </a:ext>
              </a:extLst>
            </p:cNvPr>
            <p:cNvSpPr txBox="1"/>
            <p:nvPr/>
          </p:nvSpPr>
          <p:spPr>
            <a:xfrm>
              <a:off x="9141493" y="2459425"/>
              <a:ext cx="974946" cy="1015663"/>
            </a:xfrm>
            <a:prstGeom prst="rect">
              <a:avLst/>
            </a:prstGeom>
            <a:noFill/>
          </p:spPr>
          <p:txBody>
            <a:bodyPr wrap="none" rtlCol="0">
              <a:spAutoFit/>
            </a:bodyPr>
            <a:lstStyle/>
            <a:p>
              <a:pPr algn="ctr"/>
              <a:r>
                <a:rPr lang="en-AU" sz="1200" b="1" dirty="0">
                  <a:latin typeface="Century Gothic" panose="020B0502020202020204" pitchFamily="34" charset="0"/>
                </a:rPr>
                <a:t>Situation </a:t>
              </a:r>
            </a:p>
            <a:p>
              <a:pPr algn="ctr"/>
              <a:r>
                <a:rPr lang="en-AU" sz="1200" b="1" dirty="0">
                  <a:latin typeface="Century Gothic" panose="020B0502020202020204" pitchFamily="34" charset="0"/>
                </a:rPr>
                <a:t>Analysis </a:t>
              </a:r>
            </a:p>
            <a:p>
              <a:pPr algn="ctr"/>
              <a:r>
                <a:rPr lang="en-AU" sz="1200" b="1" dirty="0">
                  <a:latin typeface="Century Gothic" panose="020B0502020202020204" pitchFamily="34" charset="0"/>
                </a:rPr>
                <a:t>To sort out </a:t>
              </a:r>
            </a:p>
            <a:p>
              <a:pPr algn="ctr"/>
              <a:r>
                <a:rPr lang="en-AU" sz="1200" b="1" dirty="0">
                  <a:latin typeface="Century Gothic" panose="020B0502020202020204" pitchFamily="34" charset="0"/>
                </a:rPr>
                <a:t>priority </a:t>
              </a:r>
            </a:p>
            <a:p>
              <a:pPr algn="ctr"/>
              <a:r>
                <a:rPr lang="en-AU" sz="1200" b="1" dirty="0">
                  <a:latin typeface="Century Gothic" panose="020B0502020202020204" pitchFamily="34" charset="0"/>
                </a:rPr>
                <a:t>concerns</a:t>
              </a:r>
            </a:p>
          </p:txBody>
        </p:sp>
        <p:sp>
          <p:nvSpPr>
            <p:cNvPr id="13" name="TextBox 12">
              <a:extLst>
                <a:ext uri="{FF2B5EF4-FFF2-40B4-BE49-F238E27FC236}">
                  <a16:creationId xmlns:a16="http://schemas.microsoft.com/office/drawing/2014/main" id="{D1A30A62-4110-C1A0-AEF9-F5A365ADD420}"/>
                </a:ext>
              </a:extLst>
            </p:cNvPr>
            <p:cNvSpPr txBox="1"/>
            <p:nvPr/>
          </p:nvSpPr>
          <p:spPr>
            <a:xfrm>
              <a:off x="9686843" y="1859260"/>
              <a:ext cx="1527982" cy="1015663"/>
            </a:xfrm>
            <a:prstGeom prst="rect">
              <a:avLst/>
            </a:prstGeom>
            <a:noFill/>
          </p:spPr>
          <p:txBody>
            <a:bodyPr wrap="none" rtlCol="0">
              <a:spAutoFit/>
            </a:bodyPr>
            <a:lstStyle/>
            <a:p>
              <a:pPr algn="ctr"/>
              <a:r>
                <a:rPr lang="en-AU" sz="1200" b="1" dirty="0">
                  <a:latin typeface="Century Gothic" panose="020B0502020202020204" pitchFamily="34" charset="0"/>
                </a:rPr>
                <a:t>Potential Problem </a:t>
              </a:r>
            </a:p>
            <a:p>
              <a:pPr algn="ctr"/>
              <a:r>
                <a:rPr lang="en-AU" sz="1200" b="1" dirty="0">
                  <a:latin typeface="Century Gothic" panose="020B0502020202020204" pitchFamily="34" charset="0"/>
                </a:rPr>
                <a:t>Analysis </a:t>
              </a:r>
            </a:p>
            <a:p>
              <a:pPr algn="ctr"/>
              <a:r>
                <a:rPr lang="en-AU" sz="1200" b="1" dirty="0">
                  <a:latin typeface="Century Gothic" panose="020B0502020202020204" pitchFamily="34" charset="0"/>
                </a:rPr>
                <a:t>To avoid </a:t>
              </a:r>
            </a:p>
            <a:p>
              <a:pPr algn="ctr"/>
              <a:r>
                <a:rPr lang="en-AU" sz="1200" b="1" dirty="0">
                  <a:latin typeface="Century Gothic" panose="020B0502020202020204" pitchFamily="34" charset="0"/>
                </a:rPr>
                <a:t>reactive </a:t>
              </a:r>
            </a:p>
            <a:p>
              <a:pPr algn="ctr"/>
              <a:r>
                <a:rPr lang="en-AU" sz="1200" b="1" dirty="0">
                  <a:latin typeface="Century Gothic" panose="020B0502020202020204" pitchFamily="34" charset="0"/>
                </a:rPr>
                <a:t>Action</a:t>
              </a:r>
            </a:p>
          </p:txBody>
        </p:sp>
        <p:sp>
          <p:nvSpPr>
            <p:cNvPr id="14" name="TextBox 13">
              <a:extLst>
                <a:ext uri="{FF2B5EF4-FFF2-40B4-BE49-F238E27FC236}">
                  <a16:creationId xmlns:a16="http://schemas.microsoft.com/office/drawing/2014/main" id="{4EE59D52-8829-BD75-7809-F1E6716C9AC0}"/>
                </a:ext>
              </a:extLst>
            </p:cNvPr>
            <p:cNvSpPr txBox="1"/>
            <p:nvPr/>
          </p:nvSpPr>
          <p:spPr>
            <a:xfrm>
              <a:off x="9205922" y="3503134"/>
              <a:ext cx="833883" cy="1015663"/>
            </a:xfrm>
            <a:prstGeom prst="rect">
              <a:avLst/>
            </a:prstGeom>
            <a:noFill/>
          </p:spPr>
          <p:txBody>
            <a:bodyPr wrap="none" rtlCol="0">
              <a:spAutoFit/>
            </a:bodyPr>
            <a:lstStyle/>
            <a:p>
              <a:pPr algn="ctr"/>
              <a:r>
                <a:rPr lang="en-AU" sz="1200" b="1" dirty="0">
                  <a:latin typeface="Century Gothic" panose="020B0502020202020204" pitchFamily="34" charset="0"/>
                </a:rPr>
                <a:t>Problem</a:t>
              </a:r>
            </a:p>
            <a:p>
              <a:pPr algn="ctr"/>
              <a:r>
                <a:rPr lang="en-AU" sz="1200" b="1" dirty="0">
                  <a:latin typeface="Century Gothic" panose="020B0502020202020204" pitchFamily="34" charset="0"/>
                </a:rPr>
                <a:t>Analysis </a:t>
              </a:r>
            </a:p>
            <a:p>
              <a:pPr algn="ctr"/>
              <a:r>
                <a:rPr lang="en-AU" sz="1200" b="1" dirty="0">
                  <a:latin typeface="Century Gothic" panose="020B0502020202020204" pitchFamily="34" charset="0"/>
                </a:rPr>
                <a:t>To Find </a:t>
              </a:r>
            </a:p>
            <a:p>
              <a:pPr algn="ctr"/>
              <a:r>
                <a:rPr lang="en-AU" sz="1200" b="1" dirty="0">
                  <a:latin typeface="Century Gothic" panose="020B0502020202020204" pitchFamily="34" charset="0"/>
                </a:rPr>
                <a:t>True </a:t>
              </a:r>
            </a:p>
            <a:p>
              <a:pPr algn="ctr"/>
              <a:r>
                <a:rPr lang="en-AU" sz="1200" b="1" dirty="0">
                  <a:latin typeface="Century Gothic" panose="020B0502020202020204" pitchFamily="34" charset="0"/>
                </a:rPr>
                <a:t>Cause</a:t>
              </a:r>
            </a:p>
          </p:txBody>
        </p:sp>
      </p:grpSp>
    </p:spTree>
    <p:extLst>
      <p:ext uri="{BB962C8B-B14F-4D97-AF65-F5344CB8AC3E}">
        <p14:creationId xmlns:p14="http://schemas.microsoft.com/office/powerpoint/2010/main" val="35036740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89C2426DFCF641A3C787CC3B371237" ma:contentTypeVersion="18" ma:contentTypeDescription="Create a new document." ma:contentTypeScope="" ma:versionID="658733fc8cf5238988eed4d55834cd53">
  <xsd:schema xmlns:xsd="http://www.w3.org/2001/XMLSchema" xmlns:xs="http://www.w3.org/2001/XMLSchema" xmlns:p="http://schemas.microsoft.com/office/2006/metadata/properties" xmlns:ns2="debb57a8-9093-4ce8-9466-e788bc6e23b6" xmlns:ns3="23c2805c-40d4-4811-afd7-cd95f6da8055" targetNamespace="http://schemas.microsoft.com/office/2006/metadata/properties" ma:root="true" ma:fieldsID="8be052a0d4dd1e930c5e012d84fa80ce" ns2:_="" ns3:_="">
    <xsd:import namespace="debb57a8-9093-4ce8-9466-e788bc6e23b6"/>
    <xsd:import namespace="23c2805c-40d4-4811-afd7-cd95f6da80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bb57a8-9093-4ce8-9466-e788bc6e23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86079d7-9d1e-47d8-af2f-6983c927309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c2805c-40d4-4811-afd7-cd95f6da805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3c3d5c3-c67c-46cd-846b-7ac802625815}" ma:internalName="TaxCatchAll" ma:showField="CatchAllData" ma:web="23c2805c-40d4-4811-afd7-cd95f6da80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ebb57a8-9093-4ce8-9466-e788bc6e23b6">
      <Terms xmlns="http://schemas.microsoft.com/office/infopath/2007/PartnerControls"/>
    </lcf76f155ced4ddcb4097134ff3c332f>
    <TaxCatchAll xmlns="23c2805c-40d4-4811-afd7-cd95f6da8055" xsi:nil="true"/>
  </documentManagement>
</p:properties>
</file>

<file path=customXml/itemProps1.xml><?xml version="1.0" encoding="utf-8"?>
<ds:datastoreItem xmlns:ds="http://schemas.openxmlformats.org/officeDocument/2006/customXml" ds:itemID="{EC1D8298-F40A-498D-BF8E-81DCECA243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bb57a8-9093-4ce8-9466-e788bc6e23b6"/>
    <ds:schemaRef ds:uri="23c2805c-40d4-4811-afd7-cd95f6da8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E2C67B-69EF-4245-82B9-B69AF137AE85}">
  <ds:schemaRefs>
    <ds:schemaRef ds:uri="http://schemas.microsoft.com/sharepoint/v3/contenttype/forms"/>
  </ds:schemaRefs>
</ds:datastoreItem>
</file>

<file path=customXml/itemProps3.xml><?xml version="1.0" encoding="utf-8"?>
<ds:datastoreItem xmlns:ds="http://schemas.openxmlformats.org/officeDocument/2006/customXml" ds:itemID="{BFE36673-CD3C-4BE6-9D6D-AD3450353E2E}">
  <ds:schemaRefs>
    <ds:schemaRef ds:uri="http://www.w3.org/XML/1998/namespace"/>
    <ds:schemaRef ds:uri="http://schemas.microsoft.com/office/2006/documentManagement/types"/>
    <ds:schemaRef ds:uri="23c2805c-40d4-4811-afd7-cd95f6da8055"/>
    <ds:schemaRef ds:uri="http://purl.org/dc/elements/1.1/"/>
    <ds:schemaRef ds:uri="http://schemas.openxmlformats.org/package/2006/metadata/core-properties"/>
    <ds:schemaRef ds:uri="http://purl.org/dc/terms/"/>
    <ds:schemaRef ds:uri="http://schemas.microsoft.com/office/2006/metadata/properties"/>
    <ds:schemaRef ds:uri="http://schemas.microsoft.com/office/infopath/2007/PartnerControls"/>
    <ds:schemaRef ds:uri="debb57a8-9093-4ce8-9466-e788bc6e23b6"/>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2962</TotalTime>
  <Words>2501</Words>
  <Application>Microsoft Office PowerPoint</Application>
  <PresentationFormat>Widescreen</PresentationFormat>
  <Paragraphs>334</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Century Gothic</vt:lpstr>
      <vt:lpstr>National Light PL</vt:lpstr>
      <vt:lpstr>Söhne</vt:lpstr>
      <vt:lpstr>Wingdings</vt:lpstr>
      <vt:lpstr>office theme</vt:lpstr>
      <vt:lpstr>PowerPoint Presentation</vt:lpstr>
      <vt:lpstr>Root Cause Analysis (RCA) Techniques </vt:lpstr>
      <vt:lpstr>‘Five Whys’ </vt:lpstr>
      <vt:lpstr>‘Five Whys’ Example: 1</vt:lpstr>
      <vt:lpstr>‘Five Whys’ Example: 1</vt:lpstr>
      <vt:lpstr>‘Five Whys’ Example:</vt:lpstr>
      <vt:lpstr>‘Five Whys’ Example:</vt:lpstr>
      <vt:lpstr>‘Kepnoe Tregoe’ </vt:lpstr>
      <vt:lpstr>‘Kepnoe Tregoe’ </vt:lpstr>
      <vt:lpstr>‘Kepnoe Tregoe’ Example 1 </vt:lpstr>
      <vt:lpstr>‘Kepnoe Tregoe’ Example 1 </vt:lpstr>
      <vt:lpstr>‘Kepnoe Tregoe’ Example 1 </vt:lpstr>
      <vt:lpstr>PowerPoint Presentation</vt:lpstr>
      <vt:lpstr>‘FishBone Diagram’ (‘Ishikawa’ diagram or ‘Hearing bone diagram’)</vt:lpstr>
      <vt:lpstr>‘FishBone Diagram’ (‘Ishikawa’ diagram or ‘Hearing bone diagram’)</vt:lpstr>
      <vt:lpstr>‘Scatter Diagram’ (‘scatter plot, scatter diagram’) Example</vt:lpstr>
      <vt:lpstr>‘FishBone Diagram’ Example</vt:lpstr>
      <vt:lpstr>PowerPoint Presentation</vt:lpstr>
      <vt:lpstr>‘Scatter Diagram’ (‘scatter plot, scatter diagram’)</vt:lpstr>
      <vt:lpstr>‘Scatter Diagram’ (‘scatter plot, scatter diagram’)</vt:lpstr>
      <vt:lpstr>‘Scatter Diagram’ (‘scatter plot, scatter diagram’) Example</vt:lpstr>
      <vt:lpstr>‘Scatter Diagram’ (‘scatter plot, scatter diagram’)</vt:lpstr>
      <vt:lpstr>‘Scatter Diagram’ (‘scatter plot, scatter diagram’)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Kirk Penn</cp:lastModifiedBy>
  <cp:revision>6</cp:revision>
  <cp:lastPrinted>2023-01-30T23:58:31Z</cp:lastPrinted>
  <dcterms:created xsi:type="dcterms:W3CDTF">2022-12-19T04:19:52Z</dcterms:created>
  <dcterms:modified xsi:type="dcterms:W3CDTF">2024-05-27T21:43:07Z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0x0101003D89C2426DFCF641A3C787CC3B371237</vt:lpwstr>
  </property>
  <property fmtid="{D5CDD505-2E9C-101B-9397-08002B2CF9AE}" pid="3" name="MediaServiceImageTags">
    <vt:lpwstr/>
  </property>
</Properties>
</file>